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80" r:id="rId3"/>
    <p:sldId id="266" r:id="rId4"/>
    <p:sldId id="268" r:id="rId5"/>
    <p:sldId id="275" r:id="rId6"/>
    <p:sldId id="257" r:id="rId7"/>
    <p:sldId id="258" r:id="rId8"/>
    <p:sldId id="259" r:id="rId9"/>
    <p:sldId id="260" r:id="rId10"/>
    <p:sldId id="261" r:id="rId11"/>
    <p:sldId id="262" r:id="rId12"/>
    <p:sldId id="263" r:id="rId13"/>
    <p:sldId id="264" r:id="rId14"/>
    <p:sldId id="267" r:id="rId15"/>
    <p:sldId id="269" r:id="rId16"/>
    <p:sldId id="270" r:id="rId17"/>
    <p:sldId id="273" r:id="rId18"/>
    <p:sldId id="274" r:id="rId19"/>
    <p:sldId id="276" r:id="rId20"/>
    <p:sldId id="277" r:id="rId21"/>
    <p:sldId id="278" r:id="rId22"/>
    <p:sldId id="279" r:id="rId23"/>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066"/>
  </p:normalViewPr>
  <p:slideViewPr>
    <p:cSldViewPr snapToGrid="0">
      <p:cViewPr varScale="1">
        <p:scale>
          <a:sx n="92" d="100"/>
          <a:sy n="92" d="100"/>
        </p:scale>
        <p:origin x="1664" y="1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237" cy="465137"/>
          </a:xfrm>
          <a:prstGeom prst="rect">
            <a:avLst/>
          </a:prstGeom>
          <a:noFill/>
          <a:ln>
            <a:noFill/>
          </a:ln>
        </p:spPr>
        <p:txBody>
          <a:bodyPr spcFirstLastPara="1" wrap="square" lIns="93300" tIns="46650" rIns="93300" bIns="4665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8275" y="0"/>
            <a:ext cx="3043237" cy="465137"/>
          </a:xfrm>
          <a:prstGeom prst="rect">
            <a:avLst/>
          </a:prstGeom>
          <a:noFill/>
          <a:ln>
            <a:noFill/>
          </a:ln>
        </p:spPr>
        <p:txBody>
          <a:bodyPr spcFirstLastPara="1" wrap="square" lIns="93300" tIns="46650" rIns="93300" bIns="4665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4275"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3262" y="4422775"/>
            <a:ext cx="5616575" cy="4187825"/>
          </a:xfrm>
          <a:prstGeom prst="rect">
            <a:avLst/>
          </a:prstGeom>
          <a:noFill/>
          <a:ln>
            <a:noFill/>
          </a:ln>
        </p:spPr>
        <p:txBody>
          <a:bodyPr spcFirstLastPara="1" wrap="square" lIns="93300" tIns="46650" rIns="93300" bIns="4665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42375"/>
            <a:ext cx="3043237" cy="465137"/>
          </a:xfrm>
          <a:prstGeom prst="rect">
            <a:avLst/>
          </a:prstGeom>
          <a:noFill/>
          <a:ln>
            <a:noFill/>
          </a:ln>
        </p:spPr>
        <p:txBody>
          <a:bodyPr spcFirstLastPara="1" wrap="square" lIns="93300" tIns="46650" rIns="93300" bIns="4665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8275" y="8842375"/>
            <a:ext cx="3043237" cy="465137"/>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3262" y="4422775"/>
            <a:ext cx="5616575" cy="418782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7514391cc_0_51: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7514391cc_0_51: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33" name="Google Shape;133;g47514391cc_0_51: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7514391cc_0_57: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7514391cc_0_57: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a:t>HOW IS SEVERE TBI TREATED?</a:t>
            </a:r>
            <a:br>
              <a:rPr lang="en-US"/>
            </a:br>
            <a:br>
              <a:rPr lang="en-US"/>
            </a:br>
            <a:r>
              <a:rPr lang="en-US"/>
              <a:t>The current treatment is to control blood pressure and brain swelling to try to limit the amount of damage to the brain.</a:t>
            </a:r>
            <a:endParaRPr/>
          </a:p>
          <a:p>
            <a:pPr marL="0" lvl="0" indent="0" algn="l" rtl="0">
              <a:spcBef>
                <a:spcPts val="0"/>
              </a:spcBef>
              <a:spcAft>
                <a:spcPts val="0"/>
              </a:spcAft>
              <a:buNone/>
            </a:pPr>
            <a:endParaRPr/>
          </a:p>
          <a:p>
            <a:pPr marL="0" lvl="0" indent="0" algn="l" rtl="0">
              <a:spcBef>
                <a:spcPts val="0"/>
              </a:spcBef>
              <a:spcAft>
                <a:spcPts val="0"/>
              </a:spcAft>
              <a:buNone/>
            </a:pPr>
            <a:r>
              <a:rPr lang="en-US"/>
              <a:t>Some doctors also try to control the oxygen level in the brain. If the amount of oxygen in the brain gets too low, additional brain injury is possible. </a:t>
            </a:r>
            <a:br>
              <a:rPr lang="en-US"/>
            </a:br>
            <a:br>
              <a:rPr lang="en-US"/>
            </a:br>
            <a:endParaRPr/>
          </a:p>
        </p:txBody>
      </p:sp>
      <p:sp>
        <p:nvSpPr>
          <p:cNvPr id="139" name="Google Shape;139;g47514391cc_0_57: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7514391cc_0_63: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7514391cc_0_63: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a:t>A research study designed to find out if treating low brain oxygen in TBI patients can reduce the amount of brain damage and improve outcomes.</a:t>
            </a:r>
            <a:br>
              <a:rPr lang="en-US"/>
            </a:br>
            <a:endParaRPr/>
          </a:p>
        </p:txBody>
      </p:sp>
      <p:sp>
        <p:nvSpPr>
          <p:cNvPr id="146" name="Google Shape;146;g47514391cc_0_63: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7514391cc_0_81: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7514391cc_0_81: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a:t>WHO CANNOT BE IN THIS STUDY?</a:t>
            </a:r>
            <a:br>
              <a:rPr lang="en-US"/>
            </a:br>
            <a:br>
              <a:rPr lang="en-US"/>
            </a:br>
            <a:r>
              <a:rPr lang="en-US"/>
              <a:t> Any persons less than 14 years of age</a:t>
            </a:r>
            <a:br>
              <a:rPr lang="en-US"/>
            </a:br>
            <a:r>
              <a:rPr lang="en-US"/>
              <a:t> Women known to be pregnant</a:t>
            </a:r>
            <a:br>
              <a:rPr lang="en-US"/>
            </a:br>
            <a:r>
              <a:rPr lang="en-US"/>
              <a:t> Prisoners of anyone known to be in police custody</a:t>
            </a:r>
            <a:br>
              <a:rPr lang="en-US"/>
            </a:br>
            <a:r>
              <a:rPr lang="en-US"/>
              <a:t> Patients who have said they do not want to be in the study by wearing an opt-out bracelet</a:t>
            </a:r>
            <a:br>
              <a:rPr lang="en-US"/>
            </a:br>
            <a:endParaRPr/>
          </a:p>
        </p:txBody>
      </p:sp>
      <p:sp>
        <p:nvSpPr>
          <p:cNvPr id="167" name="Google Shape;167;g47514391cc_0_81: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14</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847f60b67_1_7: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847f60b67_1_7: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82" name="Google Shape;182;g4847f60b67_1_7: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847f60b67_1_14: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847f60b67_1_14: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90" name="Google Shape;190;g4847f60b67_1_14: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847f60b67_1_32: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847f60b67_1_32: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a:t>In other studies,</a:t>
            </a:r>
            <a:br>
              <a:rPr lang="en-US"/>
            </a:br>
            <a:r>
              <a:rPr lang="en-US"/>
              <a:t>A study investigator explains the study and its risks and benefits.</a:t>
            </a:r>
            <a:br>
              <a:rPr lang="en-US"/>
            </a:br>
            <a:r>
              <a:rPr lang="en-US"/>
              <a:t>The person is able to ask questions about the study.</a:t>
            </a:r>
            <a:br>
              <a:rPr lang="en-US"/>
            </a:br>
            <a:r>
              <a:rPr lang="en-US"/>
              <a:t>The person decides to be in the study or not.</a:t>
            </a:r>
            <a:br>
              <a:rPr lang="en-US"/>
            </a:br>
            <a:r>
              <a:rPr lang="en-US"/>
              <a:t>This process is called INFORMED CONSENT.</a:t>
            </a:r>
            <a:br>
              <a:rPr lang="en-US"/>
            </a:br>
            <a:br>
              <a:rPr lang="en-US"/>
            </a:br>
            <a:r>
              <a:rPr lang="en-US"/>
              <a:t>In this study,</a:t>
            </a:r>
            <a:br>
              <a:rPr lang="en-US"/>
            </a:br>
            <a:r>
              <a:rPr lang="en-US"/>
              <a:t>Patients with a traumatic brain injury are unconscious and cannot give permission to participate in the study.</a:t>
            </a:r>
            <a:br>
              <a:rPr lang="en-US"/>
            </a:br>
            <a:r>
              <a:rPr lang="en-US"/>
              <a:t>Also, treatment has to be started quickly. Therefore, there may not be time to explain the study to family and ask for their consent for the patient to participate.</a:t>
            </a:r>
            <a:br>
              <a:rPr lang="en-US"/>
            </a:br>
            <a:endParaRPr/>
          </a:p>
        </p:txBody>
      </p:sp>
      <p:sp>
        <p:nvSpPr>
          <p:cNvPr id="211" name="Google Shape;211;g4847f60b67_1_32: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847f60b67_1_38: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847f60b67_1_38: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514350" lvl="1" indent="-133350" algn="l" rtl="0">
              <a:lnSpc>
                <a:spcPct val="90000"/>
              </a:lnSpc>
              <a:spcBef>
                <a:spcPts val="300"/>
              </a:spcBef>
              <a:spcAft>
                <a:spcPts val="0"/>
              </a:spcAft>
              <a:buClr>
                <a:schemeClr val="dk1"/>
              </a:buClr>
              <a:buSzPts val="1800"/>
              <a:buChar char="○"/>
            </a:pPr>
            <a:r>
              <a:rPr lang="en-US">
                <a:solidFill>
                  <a:schemeClr val="dk1"/>
                </a:solidFill>
                <a:latin typeface="Calibri"/>
                <a:ea typeface="Calibri"/>
                <a:cs typeface="Calibri"/>
                <a:sym typeface="Calibri"/>
              </a:rPr>
              <a:t>EFIC can only be used when:</a:t>
            </a:r>
            <a:br>
              <a:rPr lang="en-US">
                <a:solidFill>
                  <a:schemeClr val="dk1"/>
                </a:solidFill>
                <a:latin typeface="Calibri"/>
                <a:ea typeface="Calibri"/>
                <a:cs typeface="Calibri"/>
                <a:sym typeface="Calibri"/>
              </a:rPr>
            </a:br>
            <a:r>
              <a:rPr lang="en-US">
                <a:solidFill>
                  <a:schemeClr val="dk1"/>
                </a:solidFill>
                <a:latin typeface="Calibri"/>
                <a:ea typeface="Calibri"/>
                <a:cs typeface="Calibri"/>
                <a:sym typeface="Calibri"/>
              </a:rPr>
              <a:t>The person’s life is at risk, AND</a:t>
            </a:r>
            <a:br>
              <a:rPr lang="en-US">
                <a:solidFill>
                  <a:schemeClr val="dk1"/>
                </a:solidFill>
                <a:latin typeface="Calibri"/>
                <a:ea typeface="Calibri"/>
                <a:cs typeface="Calibri"/>
                <a:sym typeface="Calibri"/>
              </a:rPr>
            </a:br>
            <a:r>
              <a:rPr lang="en-US">
                <a:solidFill>
                  <a:schemeClr val="dk1"/>
                </a:solidFill>
                <a:latin typeface="Calibri"/>
                <a:ea typeface="Calibri"/>
                <a:cs typeface="Calibri"/>
                <a:sym typeface="Calibri"/>
              </a:rPr>
              <a:t>The best treatment is not known, AND</a:t>
            </a:r>
            <a:br>
              <a:rPr lang="en-US">
                <a:solidFill>
                  <a:schemeClr val="dk1"/>
                </a:solidFill>
                <a:latin typeface="Calibri"/>
                <a:ea typeface="Calibri"/>
                <a:cs typeface="Calibri"/>
                <a:sym typeface="Calibri"/>
              </a:rPr>
            </a:br>
            <a:r>
              <a:rPr lang="en-US">
                <a:solidFill>
                  <a:schemeClr val="dk1"/>
                </a:solidFill>
                <a:latin typeface="Calibri"/>
                <a:ea typeface="Calibri"/>
                <a:cs typeface="Calibri"/>
                <a:sym typeface="Calibri"/>
              </a:rPr>
              <a:t>The study might help the person, AND</a:t>
            </a:r>
            <a:br>
              <a:rPr lang="en-US">
                <a:solidFill>
                  <a:schemeClr val="dk1"/>
                </a:solidFill>
                <a:latin typeface="Calibri"/>
                <a:ea typeface="Calibri"/>
                <a:cs typeface="Calibri"/>
                <a:sym typeface="Calibri"/>
              </a:rPr>
            </a:br>
            <a:r>
              <a:rPr lang="en-US">
                <a:solidFill>
                  <a:schemeClr val="dk1"/>
                </a:solidFill>
                <a:latin typeface="Calibri"/>
                <a:ea typeface="Calibri"/>
                <a:cs typeface="Calibri"/>
                <a:sym typeface="Calibri"/>
              </a:rPr>
              <a:t>It is not possible to get permission:</a:t>
            </a:r>
            <a:br>
              <a:rPr lang="en-US">
                <a:solidFill>
                  <a:schemeClr val="dk1"/>
                </a:solidFill>
                <a:latin typeface="Calibri"/>
                <a:ea typeface="Calibri"/>
                <a:cs typeface="Calibri"/>
                <a:sym typeface="Calibri"/>
              </a:rPr>
            </a:br>
            <a:r>
              <a:rPr lang="en-US">
                <a:solidFill>
                  <a:schemeClr val="dk1"/>
                </a:solidFill>
                <a:latin typeface="Calibri"/>
                <a:ea typeface="Calibri"/>
                <a:cs typeface="Calibri"/>
                <a:sym typeface="Calibri"/>
              </a:rPr>
              <a:t>from the person because of his or her medical condition, or</a:t>
            </a:r>
            <a:br>
              <a:rPr lang="en-US">
                <a:solidFill>
                  <a:schemeClr val="dk1"/>
                </a:solidFill>
                <a:latin typeface="Calibri"/>
                <a:ea typeface="Calibri"/>
                <a:cs typeface="Calibri"/>
                <a:sym typeface="Calibri"/>
              </a:rPr>
            </a:br>
            <a:r>
              <a:rPr lang="en-US">
                <a:solidFill>
                  <a:schemeClr val="dk1"/>
                </a:solidFill>
                <a:latin typeface="Calibri"/>
                <a:ea typeface="Calibri"/>
                <a:cs typeface="Calibri"/>
                <a:sym typeface="Calibri"/>
              </a:rPr>
              <a:t>from the person’s family because the medical condition needs to be treated very quickly.</a:t>
            </a:r>
            <a:br>
              <a:rPr lang="en-US">
                <a:solidFill>
                  <a:schemeClr val="dk1"/>
                </a:solidFill>
                <a:latin typeface="Calibri"/>
                <a:ea typeface="Calibri"/>
                <a:cs typeface="Calibri"/>
                <a:sym typeface="Calibri"/>
              </a:rPr>
            </a:br>
            <a:endParaRPr/>
          </a:p>
        </p:txBody>
      </p:sp>
      <p:sp>
        <p:nvSpPr>
          <p:cNvPr id="218" name="Google Shape;218;g4847f60b67_1_38: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847f60b67_1_57: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847f60b67_1_57: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a:t>Because TBI must be treated quickly, study protocol management of the TBI will need to be started as soon as the ICP and Pbt02 probes are placed.</a:t>
            </a:r>
            <a:endParaRPr/>
          </a:p>
          <a:p>
            <a:pPr marL="0" lvl="0" indent="0" algn="l" rtl="0">
              <a:spcBef>
                <a:spcPts val="0"/>
              </a:spcBef>
              <a:spcAft>
                <a:spcPts val="0"/>
              </a:spcAft>
              <a:buNone/>
            </a:pPr>
            <a:br>
              <a:rPr lang="en-US"/>
            </a:br>
            <a:r>
              <a:rPr lang="en-US"/>
              <a:t>Since the injured person will not be awake to give permission, study team members will try to locate a legally authorized representative (LAR) to get his/her permission to enter the patient into the study in advance.</a:t>
            </a:r>
            <a:br>
              <a:rPr lang="en-US"/>
            </a:br>
            <a:endParaRPr/>
          </a:p>
          <a:p>
            <a:pPr marL="0" lvl="0" indent="0" algn="l" rtl="0">
              <a:spcBef>
                <a:spcPts val="0"/>
              </a:spcBef>
              <a:spcAft>
                <a:spcPts val="0"/>
              </a:spcAft>
              <a:buNone/>
            </a:pPr>
            <a:r>
              <a:rPr lang="en-US"/>
              <a:t>If the LAR cannot be located before the probes are placed, the patient will be started on the study protocol without consent.</a:t>
            </a:r>
            <a:br>
              <a:rPr lang="en-US"/>
            </a:br>
            <a:endParaRPr/>
          </a:p>
          <a:p>
            <a:pPr marL="0" lvl="0" indent="0" algn="l" rtl="0">
              <a:spcBef>
                <a:spcPts val="0"/>
              </a:spcBef>
              <a:spcAft>
                <a:spcPts val="0"/>
              </a:spcAft>
              <a:buNone/>
            </a:pPr>
            <a:r>
              <a:rPr lang="en-US"/>
              <a:t>Once the LAR is located, he/she will be asked to give permission for the patient to continue in the study.</a:t>
            </a:r>
            <a:br>
              <a:rPr lang="en-US"/>
            </a:br>
            <a:endParaRPr/>
          </a:p>
          <a:p>
            <a:pPr marL="0" lvl="0" indent="0" algn="l" rtl="0">
              <a:spcBef>
                <a:spcPts val="0"/>
              </a:spcBef>
              <a:spcAft>
                <a:spcPts val="0"/>
              </a:spcAft>
              <a:buNone/>
            </a:pPr>
            <a:r>
              <a:rPr lang="en-US"/>
              <a:t>If the LAR does not give permission, the study protocol will be stopped.</a:t>
            </a:r>
            <a:br>
              <a:rPr lang="en-US"/>
            </a:br>
            <a:endParaRPr/>
          </a:p>
          <a:p>
            <a:pPr marL="0" lvl="0" indent="0" algn="l" rtl="0">
              <a:spcBef>
                <a:spcPts val="0"/>
              </a:spcBef>
              <a:spcAft>
                <a:spcPts val="0"/>
              </a:spcAft>
              <a:buNone/>
            </a:pPr>
            <a:r>
              <a:rPr lang="en-US"/>
              <a:t>If the patient continues in the study, he or she will be monitored by the study team until leaving the hospital.</a:t>
            </a:r>
            <a:br>
              <a:rPr lang="en-US"/>
            </a:br>
            <a:endParaRPr/>
          </a:p>
        </p:txBody>
      </p:sp>
      <p:sp>
        <p:nvSpPr>
          <p:cNvPr id="233" name="Google Shape;233;g4847f60b67_1_57: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847f60b67_1_63: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847f60b67_1_63: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40" name="Google Shape;240;g4847f60b67_1_63: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7514391cc_0_75: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7514391cc_0_75: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a:t>WHO WILL BE INCLUDED IN THIS STUDY?</a:t>
            </a:r>
            <a:br>
              <a:rPr lang="en-US"/>
            </a:br>
            <a:br>
              <a:rPr lang="en-US"/>
            </a:br>
            <a:r>
              <a:rPr lang="en-US"/>
              <a:t> Any patient who is 14 years or older with a</a:t>
            </a:r>
            <a:br>
              <a:rPr lang="en-US"/>
            </a:br>
            <a:r>
              <a:rPr lang="en-US"/>
              <a:t> Blunt closed head injury, with</a:t>
            </a:r>
            <a:br>
              <a:rPr lang="en-US"/>
            </a:br>
            <a:r>
              <a:rPr lang="en-US"/>
              <a:t> Severe brain injury, and</a:t>
            </a:r>
            <a:br>
              <a:rPr lang="en-US"/>
            </a:br>
            <a:r>
              <a:rPr lang="en-US"/>
              <a:t> Can start the study immediately following brain monitor placement.</a:t>
            </a:r>
            <a:br>
              <a:rPr lang="en-US"/>
            </a:br>
            <a:endParaRPr/>
          </a:p>
        </p:txBody>
      </p:sp>
      <p:sp>
        <p:nvSpPr>
          <p:cNvPr id="159" name="Google Shape;159;g47514391cc_0_75: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847f60b67_1_69: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847f60b67_1_69: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47" name="Google Shape;247;g4847f60b67_1_69: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847f60b67_1_7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847f60b67_1_75: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54" name="Google Shape;254;g4847f60b67_1_75: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847f60b67_1_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847f60b67_1_0: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a:t>Every patient coming to the ED who is eligible will be considered.</a:t>
            </a:r>
            <a:br>
              <a:rPr lang="en-US"/>
            </a:br>
            <a:br>
              <a:rPr lang="en-US"/>
            </a:br>
            <a:r>
              <a:rPr lang="en-US"/>
              <a:t>Everyone in this study will be treated for their TBI.</a:t>
            </a:r>
            <a:br>
              <a:rPr lang="en-US"/>
            </a:br>
            <a:br>
              <a:rPr lang="en-US"/>
            </a:br>
            <a:r>
              <a:rPr lang="en-US"/>
              <a:t>Everyone will have two probes placed:</a:t>
            </a:r>
            <a:br>
              <a:rPr lang="en-US"/>
            </a:br>
            <a:r>
              <a:rPr lang="en-US"/>
              <a:t>ICP (intracranial pressure) probe</a:t>
            </a:r>
            <a:br>
              <a:rPr lang="en-US"/>
            </a:br>
            <a:r>
              <a:rPr lang="en-US"/>
              <a:t>Brain tissue oxygen (PbtO2) probe</a:t>
            </a:r>
            <a:br>
              <a:rPr lang="en-US"/>
            </a:br>
            <a:br>
              <a:rPr lang="en-US"/>
            </a:br>
            <a:br>
              <a:rPr lang="en-US"/>
            </a:br>
            <a:endParaRPr/>
          </a:p>
        </p:txBody>
      </p:sp>
      <p:sp>
        <p:nvSpPr>
          <p:cNvPr id="174" name="Google Shape;174;g4847f60b67_1_0: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847f60b67_1_5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847f60b67_1_50: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a:t>We have to do….</a:t>
            </a:r>
            <a:endParaRPr/>
          </a:p>
          <a:p>
            <a:pPr marL="0" lvl="0" indent="0" algn="l" rtl="0">
              <a:spcBef>
                <a:spcPts val="0"/>
              </a:spcBef>
              <a:spcAft>
                <a:spcPts val="0"/>
              </a:spcAft>
              <a:buNone/>
            </a:pPr>
            <a:endParaRPr/>
          </a:p>
          <a:p>
            <a:pPr marL="0" lvl="0" indent="0" algn="l" rtl="0">
              <a:spcBef>
                <a:spcPts val="0"/>
              </a:spcBef>
              <a:spcAft>
                <a:spcPts val="0"/>
              </a:spcAft>
              <a:buNone/>
            </a:pPr>
            <a:r>
              <a:rPr lang="en-US"/>
              <a:t>during the study, a group of experts will watch over the study and stop it if it is clearly helping or hurting people.</a:t>
            </a:r>
            <a:endParaRPr/>
          </a:p>
          <a:p>
            <a:pPr marL="0" lvl="0" indent="0" algn="l" rtl="0">
              <a:spcBef>
                <a:spcPts val="0"/>
              </a:spcBef>
              <a:spcAft>
                <a:spcPts val="0"/>
              </a:spcAft>
              <a:buNone/>
            </a:pPr>
            <a:endParaRPr/>
          </a:p>
        </p:txBody>
      </p:sp>
      <p:sp>
        <p:nvSpPr>
          <p:cNvPr id="225" name="Google Shape;225;g4847f60b67_1_50: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3262" y="4422775"/>
            <a:ext cx="5616575" cy="418782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7514391cc_0_13: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7514391cc_0_13: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282575" lvl="0" indent="-282575" algn="l" rtl="0">
              <a:lnSpc>
                <a:spcPct val="90000"/>
              </a:lnSpc>
              <a:spcBef>
                <a:spcPts val="700"/>
              </a:spcBef>
              <a:spcAft>
                <a:spcPts val="0"/>
              </a:spcAft>
              <a:buClr>
                <a:schemeClr val="dk1"/>
              </a:buClr>
              <a:buSzPts val="3300"/>
              <a:buChar char="•"/>
            </a:pPr>
            <a:r>
              <a:rPr lang="en-US" sz="3300">
                <a:solidFill>
                  <a:schemeClr val="dk1"/>
                </a:solidFill>
                <a:latin typeface="Calibri"/>
                <a:ea typeface="Calibri"/>
                <a:cs typeface="Calibri"/>
                <a:sym typeface="Calibri"/>
              </a:rPr>
              <a:t>Traumatic brain injury (TBI)</a:t>
            </a:r>
            <a:endParaRPr sz="2100">
              <a:solidFill>
                <a:schemeClr val="dk1"/>
              </a:solidFill>
              <a:latin typeface="Calibri"/>
              <a:ea typeface="Calibri"/>
              <a:cs typeface="Calibri"/>
              <a:sym typeface="Calibri"/>
            </a:endParaRPr>
          </a:p>
          <a:p>
            <a:pPr marL="282575" lvl="0" indent="-282575" algn="l" rtl="0">
              <a:lnSpc>
                <a:spcPct val="90000"/>
              </a:lnSpc>
              <a:spcBef>
                <a:spcPts val="1100"/>
              </a:spcBef>
              <a:spcAft>
                <a:spcPts val="0"/>
              </a:spcAft>
              <a:buClr>
                <a:schemeClr val="dk1"/>
              </a:buClr>
              <a:buSzPts val="3300"/>
              <a:buChar char="•"/>
            </a:pPr>
            <a:r>
              <a:rPr lang="en-US" sz="3300">
                <a:solidFill>
                  <a:schemeClr val="dk1"/>
                </a:solidFill>
                <a:latin typeface="Calibri"/>
                <a:ea typeface="Calibri"/>
                <a:cs typeface="Calibri"/>
                <a:sym typeface="Calibri"/>
              </a:rPr>
              <a:t>TBI Research</a:t>
            </a:r>
            <a:endParaRPr sz="2100">
              <a:solidFill>
                <a:schemeClr val="dk1"/>
              </a:solidFill>
              <a:latin typeface="Calibri"/>
              <a:ea typeface="Calibri"/>
              <a:cs typeface="Calibri"/>
              <a:sym typeface="Calibri"/>
            </a:endParaRPr>
          </a:p>
          <a:p>
            <a:pPr marL="282575" lvl="0" indent="-282575" algn="l" rtl="0">
              <a:lnSpc>
                <a:spcPct val="90000"/>
              </a:lnSpc>
              <a:spcBef>
                <a:spcPts val="1100"/>
              </a:spcBef>
              <a:spcAft>
                <a:spcPts val="0"/>
              </a:spcAft>
              <a:buClr>
                <a:schemeClr val="dk1"/>
              </a:buClr>
              <a:buSzPts val="3300"/>
              <a:buChar char="•"/>
            </a:pPr>
            <a:r>
              <a:rPr lang="en-US" sz="3300">
                <a:solidFill>
                  <a:schemeClr val="dk1"/>
                </a:solidFill>
                <a:latin typeface="Calibri"/>
                <a:ea typeface="Calibri"/>
                <a:cs typeface="Calibri"/>
                <a:sym typeface="Calibri"/>
              </a:rPr>
              <a:t>BOOST3 – a TBI study</a:t>
            </a:r>
            <a:endParaRPr sz="2100">
              <a:solidFill>
                <a:schemeClr val="dk1"/>
              </a:solidFill>
              <a:latin typeface="Calibri"/>
              <a:ea typeface="Calibri"/>
              <a:cs typeface="Calibri"/>
              <a:sym typeface="Calibri"/>
            </a:endParaRPr>
          </a:p>
          <a:p>
            <a:pPr marL="282575" lvl="0" indent="-282575" algn="l" rtl="0">
              <a:lnSpc>
                <a:spcPct val="90000"/>
              </a:lnSpc>
              <a:spcBef>
                <a:spcPts val="1100"/>
              </a:spcBef>
              <a:spcAft>
                <a:spcPts val="0"/>
              </a:spcAft>
              <a:buClr>
                <a:schemeClr val="dk1"/>
              </a:buClr>
              <a:buSzPts val="3300"/>
              <a:buChar char="•"/>
            </a:pPr>
            <a:r>
              <a:rPr lang="en-US" sz="3300">
                <a:solidFill>
                  <a:schemeClr val="dk1"/>
                </a:solidFill>
                <a:latin typeface="Calibri"/>
                <a:ea typeface="Calibri"/>
                <a:cs typeface="Calibri"/>
                <a:sym typeface="Calibri"/>
              </a:rPr>
              <a:t>Emergency Research &amp; Consent – </a:t>
            </a:r>
            <a:r>
              <a:rPr lang="en-US" sz="3300" i="1">
                <a:solidFill>
                  <a:schemeClr val="dk1"/>
                </a:solidFill>
                <a:latin typeface="Calibri"/>
                <a:ea typeface="Calibri"/>
                <a:cs typeface="Calibri"/>
                <a:sym typeface="Calibri"/>
              </a:rPr>
              <a:t>How is this research study different from most?</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03" name="Google Shape;103;g47514391cc_0_13: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7514391cc_0_27: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7514391cc_0_27: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10" name="Google Shape;110;g47514391cc_0_27: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7514391cc_0_38: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7514391cc_0_38: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0" lvl="0" indent="0" algn="l" rtl="0">
              <a:lnSpc>
                <a:spcPct val="90000"/>
              </a:lnSpc>
              <a:spcBef>
                <a:spcPts val="0"/>
              </a:spcBef>
              <a:spcAft>
                <a:spcPts val="0"/>
              </a:spcAft>
              <a:buNone/>
            </a:pPr>
            <a:endParaRPr sz="2400">
              <a:solidFill>
                <a:schemeClr val="dk1"/>
              </a:solidFill>
              <a:latin typeface="Calibri"/>
              <a:ea typeface="Calibri"/>
              <a:cs typeface="Calibri"/>
              <a:sym typeface="Calibri"/>
            </a:endParaRPr>
          </a:p>
          <a:p>
            <a:pPr marL="282575" lvl="0" indent="-282575" algn="l" rtl="0">
              <a:lnSpc>
                <a:spcPct val="90000"/>
              </a:lnSpc>
              <a:spcBef>
                <a:spcPts val="0"/>
              </a:spcBef>
              <a:spcAft>
                <a:spcPts val="0"/>
              </a:spcAft>
              <a:buClr>
                <a:schemeClr val="dk1"/>
              </a:buClr>
              <a:buSzPts val="3300"/>
              <a:buChar char="•"/>
            </a:pPr>
            <a:endParaRPr/>
          </a:p>
        </p:txBody>
      </p:sp>
      <p:sp>
        <p:nvSpPr>
          <p:cNvPr id="118" name="Google Shape;118;g47514391cc_0_38: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7514391cc_0_45: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7514391cc_0_45:notes"/>
          <p:cNvSpPr txBox="1">
            <a:spLocks noGrp="1"/>
          </p:cNvSpPr>
          <p:nvPr>
            <p:ph type="body" idx="1"/>
          </p:nvPr>
        </p:nvSpPr>
        <p:spPr>
          <a:xfrm>
            <a:off x="703262" y="4422775"/>
            <a:ext cx="5616600" cy="4187700"/>
          </a:xfrm>
          <a:prstGeom prst="rect">
            <a:avLst/>
          </a:prstGeom>
        </p:spPr>
        <p:txBody>
          <a:bodyPr spcFirstLastPara="1" wrap="square" lIns="93300" tIns="46650" rIns="93300" bIns="46650" anchor="t" anchorCtr="0">
            <a:noAutofit/>
          </a:bodyPr>
          <a:lstStyle/>
          <a:p>
            <a:pPr marL="282575" lvl="0" indent="-238125" algn="l" rtl="0">
              <a:lnSpc>
                <a:spcPct val="70000"/>
              </a:lnSpc>
              <a:spcBef>
                <a:spcPts val="1100"/>
              </a:spcBef>
              <a:spcAft>
                <a:spcPts val="0"/>
              </a:spcAft>
              <a:buClr>
                <a:schemeClr val="dk1"/>
              </a:buClr>
              <a:buSzPts val="1800"/>
              <a:buChar char="•"/>
            </a:pPr>
            <a:r>
              <a:rPr lang="en-US"/>
              <a:t>WHAT ARE THE DANGERS OF TBI?</a:t>
            </a:r>
            <a:br>
              <a:rPr lang="en-US"/>
            </a:br>
            <a:r>
              <a:rPr lang="en-US"/>
              <a:t>TBI can: </a:t>
            </a:r>
            <a:br>
              <a:rPr lang="en-US"/>
            </a:br>
            <a:r>
              <a:rPr lang="en-US"/>
              <a:t>Change the ability to think and remember things</a:t>
            </a:r>
            <a:br>
              <a:rPr lang="en-US"/>
            </a:br>
            <a:r>
              <a:rPr lang="en-US"/>
              <a:t>Cause problems with balance, coordination, fine motor skills (like writing or tying a shoe), &amp; strength </a:t>
            </a:r>
            <a:br>
              <a:rPr lang="en-US"/>
            </a:br>
            <a:r>
              <a:rPr lang="en-US"/>
              <a:t>Keep a person from being able to return to work or from functioning normally and independently</a:t>
            </a:r>
            <a:br>
              <a:rPr lang="en-US"/>
            </a:br>
            <a:r>
              <a:rPr lang="en-US"/>
              <a:t>Limit awareness and cause coma</a:t>
            </a:r>
            <a:br>
              <a:rPr lang="en-US"/>
            </a:br>
            <a:r>
              <a:rPr lang="en-US"/>
              <a:t>Cause permanent brain damage</a:t>
            </a:r>
            <a:br>
              <a:rPr lang="en-US"/>
            </a:br>
            <a:r>
              <a:rPr lang="en-US"/>
              <a:t>Cause death</a:t>
            </a:r>
            <a:br>
              <a:rPr lang="en-US"/>
            </a:br>
            <a:endParaRPr/>
          </a:p>
        </p:txBody>
      </p:sp>
      <p:sp>
        <p:nvSpPr>
          <p:cNvPr id="126" name="Google Shape;126;g47514391cc_0_45: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4095750" y="6311900"/>
            <a:ext cx="1136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4095750" y="6311900"/>
            <a:ext cx="1136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81" name="Google Shape;81;p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4095750" y="6311900"/>
            <a:ext cx="1136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4095750" y="6311900"/>
            <a:ext cx="1136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rot="5400000">
            <a:off x="2396331" y="57943"/>
            <a:ext cx="4351337" cy="78867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4095750" y="6311900"/>
            <a:ext cx="1136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400"/>
              <a:buFont typeface="Arial"/>
              <a:buNone/>
              <a:defRPr sz="2400">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5" name="Google Shape;35;p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4095750" y="6311900"/>
            <a:ext cx="1136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41" name="Google Shape;41;p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2" name="Google Shape;42;p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4095750" y="6311900"/>
            <a:ext cx="1136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4095750" y="6311900"/>
            <a:ext cx="1136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3" name="Google Shape;53;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5" name="Google Shape;55;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4095750" y="6311900"/>
            <a:ext cx="1136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4095750" y="6311900"/>
            <a:ext cx="1136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9" name="Google Shape;69;p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4095750" y="6311900"/>
            <a:ext cx="1136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lstStyle>
            <a:lvl1pPr marL="457200" marR="0" lvl="0" indent="-438150" algn="l" rtl="0">
              <a:lnSpc>
                <a:spcPct val="90000"/>
              </a:lnSpc>
              <a:spcBef>
                <a:spcPts val="75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375"/>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400050" algn="l" rtl="0">
              <a:lnSpc>
                <a:spcPct val="90000"/>
              </a:lnSpc>
              <a:spcBef>
                <a:spcPts val="375"/>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90525" algn="l" rtl="0">
              <a:lnSpc>
                <a:spcPct val="90000"/>
              </a:lnSpc>
              <a:spcBef>
                <a:spcPts val="375"/>
              </a:spcBef>
              <a:spcAft>
                <a:spcPts val="0"/>
              </a:spcAft>
              <a:buClr>
                <a:schemeClr val="dk1"/>
              </a:buClr>
              <a:buSzPts val="2550"/>
              <a:buFont typeface="Arial"/>
              <a:buChar char="•"/>
              <a:defRPr sz="2550" b="0" i="0" u="none" strike="noStrike" cap="none">
                <a:solidFill>
                  <a:schemeClr val="dk1"/>
                </a:solidFill>
                <a:latin typeface="Calibri"/>
                <a:ea typeface="Calibri"/>
                <a:cs typeface="Calibri"/>
                <a:sym typeface="Calibri"/>
              </a:defRPr>
            </a:lvl4pPr>
            <a:lvl5pPr marL="2286000" marR="0" lvl="4" indent="-390525" algn="l" rtl="0">
              <a:lnSpc>
                <a:spcPct val="90000"/>
              </a:lnSpc>
              <a:spcBef>
                <a:spcPts val="375"/>
              </a:spcBef>
              <a:spcAft>
                <a:spcPts val="0"/>
              </a:spcAft>
              <a:buClr>
                <a:schemeClr val="dk1"/>
              </a:buClr>
              <a:buSzPts val="2550"/>
              <a:buFont typeface="Arial"/>
              <a:buChar char="•"/>
              <a:defRPr sz="2550" b="0" i="0" u="none" strike="noStrike" cap="none">
                <a:solidFill>
                  <a:schemeClr val="dk1"/>
                </a:solidFill>
                <a:latin typeface="Calibri"/>
                <a:ea typeface="Calibri"/>
                <a:cs typeface="Calibri"/>
                <a:sym typeface="Calibri"/>
              </a:defRPr>
            </a:lvl5pPr>
            <a:lvl6pPr marL="2743200" marR="0" lvl="5" indent="-390525" algn="l" rtl="0">
              <a:lnSpc>
                <a:spcPct val="90000"/>
              </a:lnSpc>
              <a:spcBef>
                <a:spcPts val="375"/>
              </a:spcBef>
              <a:spcAft>
                <a:spcPts val="0"/>
              </a:spcAft>
              <a:buClr>
                <a:schemeClr val="dk1"/>
              </a:buClr>
              <a:buSzPts val="2550"/>
              <a:buFont typeface="Arial"/>
              <a:buChar char="•"/>
              <a:defRPr sz="2550" b="0" i="0" u="none" strike="noStrike" cap="none">
                <a:solidFill>
                  <a:schemeClr val="dk1"/>
                </a:solidFill>
                <a:latin typeface="Calibri"/>
                <a:ea typeface="Calibri"/>
                <a:cs typeface="Calibri"/>
                <a:sym typeface="Calibri"/>
              </a:defRPr>
            </a:lvl6pPr>
            <a:lvl7pPr marL="3200400" marR="0" lvl="6" indent="-390525" algn="l" rtl="0">
              <a:lnSpc>
                <a:spcPct val="90000"/>
              </a:lnSpc>
              <a:spcBef>
                <a:spcPts val="375"/>
              </a:spcBef>
              <a:spcAft>
                <a:spcPts val="0"/>
              </a:spcAft>
              <a:buClr>
                <a:schemeClr val="dk1"/>
              </a:buClr>
              <a:buSzPts val="2550"/>
              <a:buFont typeface="Arial"/>
              <a:buChar char="•"/>
              <a:defRPr sz="2550" b="0" i="0" u="none" strike="noStrike" cap="none">
                <a:solidFill>
                  <a:schemeClr val="dk1"/>
                </a:solidFill>
                <a:latin typeface="Calibri"/>
                <a:ea typeface="Calibri"/>
                <a:cs typeface="Calibri"/>
                <a:sym typeface="Calibri"/>
              </a:defRPr>
            </a:lvl7pPr>
            <a:lvl8pPr marL="3657600" marR="0" lvl="7" indent="-390525" algn="l" rtl="0">
              <a:lnSpc>
                <a:spcPct val="90000"/>
              </a:lnSpc>
              <a:spcBef>
                <a:spcPts val="375"/>
              </a:spcBef>
              <a:spcAft>
                <a:spcPts val="0"/>
              </a:spcAft>
              <a:buClr>
                <a:schemeClr val="dk1"/>
              </a:buClr>
              <a:buSzPts val="2550"/>
              <a:buFont typeface="Arial"/>
              <a:buChar char="•"/>
              <a:defRPr sz="2550" b="0" i="0" u="none" strike="noStrike" cap="none">
                <a:solidFill>
                  <a:schemeClr val="dk1"/>
                </a:solidFill>
                <a:latin typeface="Calibri"/>
                <a:ea typeface="Calibri"/>
                <a:cs typeface="Calibri"/>
                <a:sym typeface="Calibri"/>
              </a:defRPr>
            </a:lvl8pPr>
            <a:lvl9pPr marL="4114800" marR="0" lvl="8" indent="-390525" algn="l" rtl="0">
              <a:lnSpc>
                <a:spcPct val="90000"/>
              </a:lnSpc>
              <a:spcBef>
                <a:spcPts val="375"/>
              </a:spcBef>
              <a:spcAft>
                <a:spcPts val="0"/>
              </a:spcAft>
              <a:buClr>
                <a:schemeClr val="dk1"/>
              </a:buClr>
              <a:buSzPts val="2550"/>
              <a:buFont typeface="Arial"/>
              <a:buChar char="•"/>
              <a:defRPr sz="25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4095750" y="6311900"/>
            <a:ext cx="11367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ct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ct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ct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ct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ct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ct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ct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ct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400">
              <a:solidFill>
                <a:srgbClr val="000000"/>
              </a:solidFill>
            </a:endParaRPr>
          </a:p>
        </p:txBody>
      </p:sp>
      <p:pic>
        <p:nvPicPr>
          <p:cNvPr id="13" name="Google Shape;13;p1"/>
          <p:cNvPicPr preferRelativeResize="0"/>
          <p:nvPr/>
        </p:nvPicPr>
        <p:blipFill>
          <a:blip r:embed="rId13">
            <a:alphaModFix/>
          </a:blip>
          <a:stretch>
            <a:fillRect/>
          </a:stretch>
        </p:blipFill>
        <p:spPr>
          <a:xfrm>
            <a:off x="6946900" y="6372212"/>
            <a:ext cx="1990725" cy="304800"/>
          </a:xfrm>
          <a:prstGeom prst="rect">
            <a:avLst/>
          </a:prstGeom>
          <a:noFill/>
          <a:ln>
            <a:noFill/>
          </a:ln>
        </p:spPr>
      </p:pic>
      <p:pic>
        <p:nvPicPr>
          <p:cNvPr id="14" name="Google Shape;14;p1"/>
          <p:cNvPicPr preferRelativeResize="0"/>
          <p:nvPr/>
        </p:nvPicPr>
        <p:blipFill>
          <a:blip r:embed="rId14">
            <a:alphaModFix/>
          </a:blip>
          <a:stretch>
            <a:fillRect/>
          </a:stretch>
        </p:blipFill>
        <p:spPr>
          <a:xfrm>
            <a:off x="127000" y="6262725"/>
            <a:ext cx="1018075" cy="4634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mailto:boost3@uchicago.edu"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hyperlink" Target="http://www.boost3trial.org/"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7"/>
        <p:cNvGrpSpPr/>
        <p:nvPr/>
      </p:nvGrpSpPr>
      <p:grpSpPr>
        <a:xfrm>
          <a:off x="0" y="0"/>
          <a:ext cx="0" cy="0"/>
          <a:chOff x="0" y="0"/>
          <a:chExt cx="0" cy="0"/>
        </a:xfrm>
      </p:grpSpPr>
      <p:sp>
        <p:nvSpPr>
          <p:cNvPr id="88" name="Google Shape;88;p13"/>
          <p:cNvSpPr txBox="1">
            <a:spLocks noGrp="1"/>
          </p:cNvSpPr>
          <p:nvPr>
            <p:ph type="title" idx="4294967295"/>
          </p:nvPr>
        </p:nvSpPr>
        <p:spPr>
          <a:xfrm>
            <a:off x="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300" b="0" i="0" u="none" strike="noStrike" cap="none">
                <a:solidFill>
                  <a:schemeClr val="dk1"/>
                </a:solidFill>
                <a:latin typeface="Calibri"/>
                <a:ea typeface="Calibri"/>
                <a:cs typeface="Calibri"/>
                <a:sym typeface="Calibri"/>
              </a:rPr>
              <a:t>		</a:t>
            </a:r>
            <a:endParaRPr/>
          </a:p>
        </p:txBody>
      </p:sp>
      <p:sp>
        <p:nvSpPr>
          <p:cNvPr id="89" name="Google Shape;89;p13"/>
          <p:cNvSpPr txBox="1">
            <a:spLocks noGrp="1"/>
          </p:cNvSpPr>
          <p:nvPr>
            <p:ph type="body" idx="4294967295"/>
          </p:nvPr>
        </p:nvSpPr>
        <p:spPr>
          <a:xfrm>
            <a:off x="0" y="457200"/>
            <a:ext cx="9144000" cy="5150100"/>
          </a:xfrm>
          <a:prstGeom prst="rect">
            <a:avLst/>
          </a:prstGeom>
          <a:noFill/>
          <a:ln>
            <a:noFill/>
          </a:ln>
        </p:spPr>
        <p:txBody>
          <a:bodyPr spcFirstLastPara="1" wrap="square" lIns="91425" tIns="45700" rIns="91425" bIns="45700" anchor="t" anchorCtr="0">
            <a:noAutofit/>
          </a:bodyPr>
          <a:lstStyle/>
          <a:p>
            <a:pPr marL="282575" marR="0" lvl="0" indent="-282575" algn="ctr" rtl="0">
              <a:lnSpc>
                <a:spcPct val="90000"/>
              </a:lnSpc>
              <a:spcBef>
                <a:spcPts val="0"/>
              </a:spcBef>
              <a:spcAft>
                <a:spcPts val="0"/>
              </a:spcAft>
              <a:buClr>
                <a:schemeClr val="dk1"/>
              </a:buClr>
              <a:buSzPts val="2100"/>
              <a:buFont typeface="Arial"/>
              <a:buNone/>
            </a:pPr>
            <a:endParaRPr sz="2100" b="0" i="0" u="sng" strike="noStrike" cap="none" dirty="0">
              <a:solidFill>
                <a:schemeClr val="dk1"/>
              </a:solidFill>
              <a:latin typeface="Calibri"/>
              <a:ea typeface="Calibri"/>
              <a:cs typeface="Calibri"/>
              <a:sym typeface="Calibri"/>
            </a:endParaRPr>
          </a:p>
          <a:p>
            <a:pPr marL="282575" marR="0" lvl="0" indent="-282575" algn="ctr" rtl="0">
              <a:lnSpc>
                <a:spcPct val="90000"/>
              </a:lnSpc>
              <a:spcBef>
                <a:spcPts val="700"/>
              </a:spcBef>
              <a:spcAft>
                <a:spcPts val="0"/>
              </a:spcAft>
              <a:buClr>
                <a:schemeClr val="dk1"/>
              </a:buClr>
              <a:buSzPts val="5400"/>
              <a:buFont typeface="Arial"/>
              <a:buNone/>
            </a:pPr>
            <a:endParaRPr sz="5400" b="1" i="0" u="none" strike="noStrike" cap="none" dirty="0">
              <a:solidFill>
                <a:srgbClr val="C00000"/>
              </a:solidFill>
              <a:latin typeface="Calibri"/>
              <a:ea typeface="Calibri"/>
              <a:cs typeface="Calibri"/>
              <a:sym typeface="Calibri"/>
            </a:endParaRPr>
          </a:p>
          <a:p>
            <a:pPr marL="282575" marR="0" lvl="0" indent="-282575" algn="ctr" rtl="0">
              <a:lnSpc>
                <a:spcPct val="90000"/>
              </a:lnSpc>
              <a:spcBef>
                <a:spcPts val="700"/>
              </a:spcBef>
              <a:spcAft>
                <a:spcPts val="0"/>
              </a:spcAft>
              <a:buClr>
                <a:srgbClr val="C00000"/>
              </a:buClr>
              <a:buSzPts val="4000"/>
              <a:buFont typeface="Arial"/>
              <a:buNone/>
            </a:pPr>
            <a:endParaRPr lang="en-US" sz="4000" b="0" i="0" u="none" strike="noStrike" cap="none" dirty="0">
              <a:solidFill>
                <a:srgbClr val="000000"/>
              </a:solidFill>
              <a:latin typeface="Calibri"/>
              <a:ea typeface="Calibri"/>
              <a:cs typeface="Calibri"/>
              <a:sym typeface="Calibri"/>
            </a:endParaRPr>
          </a:p>
          <a:p>
            <a:pPr marL="282575" marR="0" lvl="0" indent="-282575" algn="ctr" rtl="0">
              <a:lnSpc>
                <a:spcPct val="90000"/>
              </a:lnSpc>
              <a:spcBef>
                <a:spcPts val="700"/>
              </a:spcBef>
              <a:spcAft>
                <a:spcPts val="0"/>
              </a:spcAft>
              <a:buClr>
                <a:srgbClr val="C00000"/>
              </a:buClr>
              <a:buSzPts val="4000"/>
              <a:buFont typeface="Arial"/>
              <a:buNone/>
            </a:pPr>
            <a:r>
              <a:rPr lang="en-US" sz="4000" b="0" i="0" u="none" strike="noStrike" cap="none" dirty="0">
                <a:solidFill>
                  <a:srgbClr val="000000"/>
                </a:solidFill>
                <a:latin typeface="Calibri"/>
                <a:ea typeface="Calibri"/>
                <a:cs typeface="Calibri"/>
                <a:sym typeface="Calibri"/>
              </a:rPr>
              <a:t>Brain Oxygen Optimization in Severe Traumatic Brain Injury</a:t>
            </a:r>
            <a:endParaRPr sz="1800" b="0" i="1" u="none" strike="noStrike" cap="none" dirty="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074ECE6A-5187-414B-B897-AF8F82D98C90}"/>
              </a:ext>
            </a:extLst>
          </p:cNvPr>
          <p:cNvPicPr>
            <a:picLocks noChangeAspect="1"/>
          </p:cNvPicPr>
          <p:nvPr/>
        </p:nvPicPr>
        <p:blipFill>
          <a:blip r:embed="rId3"/>
          <a:stretch>
            <a:fillRect/>
          </a:stretch>
        </p:blipFill>
        <p:spPr>
          <a:xfrm>
            <a:off x="1511300" y="457200"/>
            <a:ext cx="6121400" cy="927100"/>
          </a:xfrm>
          <a:prstGeom prst="rect">
            <a:avLst/>
          </a:prstGeom>
        </p:spPr>
      </p:pic>
      <p:pic>
        <p:nvPicPr>
          <p:cNvPr id="7" name="Picture 6">
            <a:extLst>
              <a:ext uri="{FF2B5EF4-FFF2-40B4-BE49-F238E27FC236}">
                <a16:creationId xmlns:a16="http://schemas.microsoft.com/office/drawing/2014/main" id="{5F646256-F79F-C543-92DF-EBD4A8343E78}"/>
              </a:ext>
            </a:extLst>
          </p:cNvPr>
          <p:cNvPicPr>
            <a:picLocks noChangeAspect="1"/>
          </p:cNvPicPr>
          <p:nvPr/>
        </p:nvPicPr>
        <p:blipFill rotWithShape="1">
          <a:blip r:embed="rId4"/>
          <a:srcRect l="8437" t="6149" r="13378" b="64295"/>
          <a:stretch/>
        </p:blipFill>
        <p:spPr>
          <a:xfrm>
            <a:off x="2143950" y="4003840"/>
            <a:ext cx="4856100" cy="23756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problems does TBI cause?</a:t>
            </a:r>
            <a:endParaRPr/>
          </a:p>
        </p:txBody>
      </p:sp>
      <p:sp>
        <p:nvSpPr>
          <p:cNvPr id="129" name="Google Shape;129;p18"/>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3000"/>
              <a:t>Death</a:t>
            </a:r>
            <a:endParaRPr sz="3000"/>
          </a:p>
          <a:p>
            <a:pPr marL="0" lvl="0" indent="0" algn="l" rtl="0">
              <a:spcBef>
                <a:spcPts val="750"/>
              </a:spcBef>
              <a:spcAft>
                <a:spcPts val="0"/>
              </a:spcAft>
              <a:buNone/>
            </a:pPr>
            <a:r>
              <a:rPr lang="en-US" sz="3000"/>
              <a:t>Coma</a:t>
            </a:r>
            <a:endParaRPr sz="3000"/>
          </a:p>
          <a:p>
            <a:pPr marL="0" lvl="0" indent="0" algn="l" rtl="0">
              <a:spcBef>
                <a:spcPts val="750"/>
              </a:spcBef>
              <a:spcAft>
                <a:spcPts val="0"/>
              </a:spcAft>
              <a:buNone/>
            </a:pPr>
            <a:r>
              <a:rPr lang="en-US" sz="3000"/>
              <a:t>Inability to think clearly</a:t>
            </a:r>
            <a:endParaRPr sz="3000"/>
          </a:p>
          <a:p>
            <a:pPr marL="0" lvl="0" indent="0" algn="l" rtl="0">
              <a:spcBef>
                <a:spcPts val="750"/>
              </a:spcBef>
              <a:spcAft>
                <a:spcPts val="0"/>
              </a:spcAft>
              <a:buNone/>
            </a:pPr>
            <a:r>
              <a:rPr lang="en-US" sz="3000"/>
              <a:t>Memory loss</a:t>
            </a:r>
            <a:endParaRPr sz="3000"/>
          </a:p>
          <a:p>
            <a:pPr marL="0" lvl="0" indent="0" algn="l" rtl="0">
              <a:spcBef>
                <a:spcPts val="750"/>
              </a:spcBef>
              <a:spcAft>
                <a:spcPts val="0"/>
              </a:spcAft>
              <a:buNone/>
            </a:pPr>
            <a:r>
              <a:rPr lang="en-US" sz="3000"/>
              <a:t>Impaired balance and coordination</a:t>
            </a:r>
            <a:endParaRPr sz="3000"/>
          </a:p>
          <a:p>
            <a:pPr marL="0" lvl="0" indent="0" algn="l" rtl="0">
              <a:spcBef>
                <a:spcPts val="750"/>
              </a:spcBef>
              <a:spcAft>
                <a:spcPts val="0"/>
              </a:spcAft>
              <a:buNone/>
            </a:pPr>
            <a:r>
              <a:rPr lang="en-US" sz="3000"/>
              <a:t>Inability to return to work</a:t>
            </a:r>
            <a:endParaRPr sz="3000"/>
          </a:p>
          <a:p>
            <a:pPr marL="0" lvl="0" indent="0" algn="l" rtl="0">
              <a:spcBef>
                <a:spcPts val="750"/>
              </a:spcBef>
              <a:spcAft>
                <a:spcPts val="0"/>
              </a:spcAft>
              <a:buNone/>
            </a:pPr>
            <a:r>
              <a:rPr lang="en-US" sz="3000"/>
              <a:t>Inability to live independently</a:t>
            </a:r>
            <a:endParaRPr sz="3000"/>
          </a:p>
          <a:p>
            <a:pPr marL="0" lvl="0" indent="0" algn="l" rtl="0">
              <a:spcBef>
                <a:spcPts val="75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ctrTitle"/>
          </p:nvPr>
        </p:nvSpPr>
        <p:spPr>
          <a:xfrm>
            <a:off x="1143000" y="1122363"/>
            <a:ext cx="68580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Does anyone here know someone who suffers from a brain injury?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Treatment of Severe TBI</a:t>
            </a:r>
            <a:endParaRPr/>
          </a:p>
        </p:txBody>
      </p:sp>
      <p:sp>
        <p:nvSpPr>
          <p:cNvPr id="142" name="Google Shape;142;p20"/>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457200" lvl="0" indent="-342900" algn="l" rtl="0">
              <a:spcBef>
                <a:spcPts val="750"/>
              </a:spcBef>
              <a:spcAft>
                <a:spcPts val="0"/>
              </a:spcAft>
              <a:buSzPts val="1800"/>
              <a:buChar char="•"/>
            </a:pPr>
            <a:r>
              <a:rPr lang="en-US"/>
              <a:t>Ventilators</a:t>
            </a:r>
            <a:endParaRPr/>
          </a:p>
          <a:p>
            <a:pPr marL="457200" lvl="0" indent="-342900" algn="l" rtl="0">
              <a:spcBef>
                <a:spcPts val="0"/>
              </a:spcBef>
              <a:spcAft>
                <a:spcPts val="0"/>
              </a:spcAft>
              <a:buSzPts val="1800"/>
              <a:buChar char="•"/>
            </a:pPr>
            <a:r>
              <a:rPr lang="en-US"/>
              <a:t>Lots of tubes, lines, and monitors</a:t>
            </a:r>
            <a:endParaRPr/>
          </a:p>
          <a:p>
            <a:pPr marL="457200" lvl="0" indent="0" algn="l" rtl="0">
              <a:spcBef>
                <a:spcPts val="750"/>
              </a:spcBef>
              <a:spcAft>
                <a:spcPts val="0"/>
              </a:spcAft>
              <a:buNone/>
            </a:pPr>
            <a:endParaRPr/>
          </a:p>
          <a:p>
            <a:pPr marL="457200" lvl="0" indent="-342900" algn="l" rtl="0">
              <a:spcBef>
                <a:spcPts val="750"/>
              </a:spcBef>
              <a:spcAft>
                <a:spcPts val="0"/>
              </a:spcAft>
              <a:buSzPts val="1800"/>
              <a:buChar char="•"/>
            </a:pPr>
            <a:r>
              <a:rPr lang="en-US"/>
              <a:t>Goal directed care</a:t>
            </a:r>
            <a:endParaRPr/>
          </a:p>
          <a:p>
            <a:pPr marL="457200" lvl="0" indent="0" algn="l" rtl="0">
              <a:spcBef>
                <a:spcPts val="750"/>
              </a:spcBef>
              <a:spcAft>
                <a:spcPts val="0"/>
              </a:spcAft>
              <a:buNone/>
            </a:pPr>
            <a:endParaRPr/>
          </a:p>
          <a:p>
            <a:pPr marL="457200" lvl="0" indent="-342900" algn="l" rtl="0">
              <a:spcBef>
                <a:spcPts val="750"/>
              </a:spcBef>
              <a:spcAft>
                <a:spcPts val="0"/>
              </a:spcAft>
              <a:buSzPts val="1800"/>
              <a:buChar char="•"/>
            </a:pPr>
            <a:r>
              <a:rPr lang="en-US"/>
              <a:t>Brain pressure</a:t>
            </a:r>
            <a:endParaRPr/>
          </a:p>
          <a:p>
            <a:pPr marL="457200" lvl="0" indent="-342900" algn="l" rtl="0">
              <a:spcBef>
                <a:spcPts val="0"/>
              </a:spcBef>
              <a:spcAft>
                <a:spcPts val="0"/>
              </a:spcAft>
              <a:buSzPts val="1800"/>
              <a:buChar char="•"/>
            </a:pPr>
            <a:r>
              <a:rPr lang="en-US"/>
              <a:t>Brain oxygen levels</a:t>
            </a:r>
            <a:endParaRPr/>
          </a:p>
          <a:p>
            <a:pPr marL="0" lvl="0" indent="0" algn="l" rtl="0">
              <a:spcBef>
                <a:spcPts val="75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subTitle" idx="1"/>
          </p:nvPr>
        </p:nvSpPr>
        <p:spPr>
          <a:xfrm>
            <a:off x="1143000" y="2708124"/>
            <a:ext cx="6858000" cy="3044400"/>
          </a:xfrm>
          <a:prstGeom prst="rect">
            <a:avLst/>
          </a:prstGeom>
        </p:spPr>
        <p:txBody>
          <a:bodyPr spcFirstLastPara="1" wrap="square" lIns="91425" tIns="45700" rIns="91425" bIns="45700" anchor="t" anchorCtr="0">
            <a:noAutofit/>
          </a:bodyPr>
          <a:lstStyle/>
          <a:p>
            <a:pPr marL="0" lvl="0" indent="0" algn="ctr" rtl="0">
              <a:spcBef>
                <a:spcPts val="750"/>
              </a:spcBef>
              <a:spcAft>
                <a:spcPts val="0"/>
              </a:spcAft>
              <a:buNone/>
            </a:pPr>
            <a:r>
              <a:rPr lang="en-US" sz="3300"/>
              <a:t>A research study designed to learn if either of two alternative strategies for monitoring and treating patients with TBI in the intensive care unit (ICU) is more likely to help them get better.</a:t>
            </a:r>
            <a:endParaRPr sz="3300"/>
          </a:p>
        </p:txBody>
      </p:sp>
      <p:pic>
        <p:nvPicPr>
          <p:cNvPr id="149" name="Google Shape;149;p21"/>
          <p:cNvPicPr preferRelativeResize="0"/>
          <p:nvPr/>
        </p:nvPicPr>
        <p:blipFill>
          <a:blip r:embed="rId3">
            <a:alphaModFix/>
          </a:blip>
          <a:stretch>
            <a:fillRect/>
          </a:stretch>
        </p:blipFill>
        <p:spPr>
          <a:xfrm>
            <a:off x="2032325" y="1395250"/>
            <a:ext cx="5079350" cy="777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Who will </a:t>
            </a:r>
            <a:r>
              <a:rPr lang="en-US" u="sng"/>
              <a:t>NOT</a:t>
            </a:r>
            <a:r>
              <a:rPr lang="en-US"/>
              <a:t> be included in the study</a:t>
            </a:r>
            <a:endParaRPr/>
          </a:p>
        </p:txBody>
      </p:sp>
      <p:sp>
        <p:nvSpPr>
          <p:cNvPr id="170" name="Google Shape;170;p24"/>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457200" lvl="0" indent="-342900" algn="l" rtl="0">
              <a:spcBef>
                <a:spcPts val="750"/>
              </a:spcBef>
              <a:spcAft>
                <a:spcPts val="0"/>
              </a:spcAft>
              <a:buSzPts val="1800"/>
              <a:buChar char="•"/>
            </a:pPr>
            <a:r>
              <a:rPr lang="en-US"/>
              <a:t>Children less than 14 years of age</a:t>
            </a:r>
            <a:endParaRPr/>
          </a:p>
          <a:p>
            <a:pPr marL="457200" lvl="0" indent="-342900" algn="l" rtl="0">
              <a:spcBef>
                <a:spcPts val="0"/>
              </a:spcBef>
              <a:spcAft>
                <a:spcPts val="0"/>
              </a:spcAft>
              <a:buSzPts val="1800"/>
              <a:buChar char="•"/>
            </a:pPr>
            <a:r>
              <a:rPr lang="en-US"/>
              <a:t>Women known to be pregnant</a:t>
            </a:r>
            <a:endParaRPr/>
          </a:p>
          <a:p>
            <a:pPr marL="457200" lvl="0" indent="-342900" algn="l" rtl="0">
              <a:spcBef>
                <a:spcPts val="0"/>
              </a:spcBef>
              <a:spcAft>
                <a:spcPts val="0"/>
              </a:spcAft>
              <a:buSzPts val="1800"/>
              <a:buChar char="•"/>
            </a:pPr>
            <a:r>
              <a:rPr lang="en-US"/>
              <a:t>Prisoners or others in police custody</a:t>
            </a:r>
            <a:endParaRPr/>
          </a:p>
          <a:p>
            <a:pPr marL="457200" lvl="0" indent="-342900" algn="l" rtl="0">
              <a:spcBef>
                <a:spcPts val="0"/>
              </a:spcBef>
              <a:spcAft>
                <a:spcPts val="0"/>
              </a:spcAft>
              <a:buSzPts val="1800"/>
              <a:buChar char="•"/>
            </a:pPr>
            <a:r>
              <a:rPr lang="en-US"/>
              <a:t>Those wearing a medical alert “opt-out”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6"/>
          <p:cNvPicPr preferRelativeResize="0"/>
          <p:nvPr/>
        </p:nvPicPr>
        <p:blipFill rotWithShape="1">
          <a:blip r:embed="rId3">
            <a:alphaModFix/>
          </a:blip>
          <a:srcRect/>
          <a:stretch/>
        </p:blipFill>
        <p:spPr>
          <a:xfrm>
            <a:off x="7610000" y="1332650"/>
            <a:ext cx="1534000" cy="2333500"/>
          </a:xfrm>
          <a:prstGeom prst="rect">
            <a:avLst/>
          </a:prstGeom>
          <a:noFill/>
          <a:ln>
            <a:noFill/>
          </a:ln>
        </p:spPr>
      </p:pic>
      <p:sp>
        <p:nvSpPr>
          <p:cNvPr id="185" name="Google Shape;185;p26"/>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Participants placed in one of two groups</a:t>
            </a:r>
            <a:endParaRPr/>
          </a:p>
        </p:txBody>
      </p:sp>
      <p:sp>
        <p:nvSpPr>
          <p:cNvPr id="186" name="Google Shape;186;p26"/>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282575" lvl="0" indent="-282575" algn="l" rtl="0">
              <a:spcBef>
                <a:spcPts val="700"/>
              </a:spcBef>
              <a:spcAft>
                <a:spcPts val="0"/>
              </a:spcAft>
              <a:buClr>
                <a:srgbClr val="000000"/>
              </a:buClr>
              <a:buSzPts val="1100"/>
              <a:buFont typeface="Arial"/>
              <a:buNone/>
            </a:pPr>
            <a:r>
              <a:rPr lang="en-US"/>
              <a:t>Which group is determined by chance, </a:t>
            </a:r>
            <a:br>
              <a:rPr lang="en-US"/>
            </a:br>
            <a:r>
              <a:rPr lang="en-US"/>
              <a:t>like flipping a coin</a:t>
            </a:r>
            <a:endParaRPr/>
          </a:p>
          <a:p>
            <a:pPr marL="514350" lvl="1" indent="-203200" algn="l" rtl="0">
              <a:lnSpc>
                <a:spcPct val="100000"/>
              </a:lnSpc>
              <a:spcBef>
                <a:spcPts val="1000"/>
              </a:spcBef>
              <a:spcAft>
                <a:spcPts val="0"/>
              </a:spcAft>
              <a:buSzPts val="3000"/>
              <a:buChar char="•"/>
            </a:pPr>
            <a:r>
              <a:rPr lang="en-US"/>
              <a:t>Group 1: Care based on monitoring of pressure in the brain (intracranial pressure or ICP) alone.</a:t>
            </a:r>
            <a:endParaRPr/>
          </a:p>
          <a:p>
            <a:pPr marL="514350" lvl="1" indent="-203200" algn="l" rtl="0">
              <a:spcBef>
                <a:spcPts val="300"/>
              </a:spcBef>
              <a:spcAft>
                <a:spcPts val="0"/>
              </a:spcAft>
              <a:buSzPts val="3000"/>
              <a:buChar char="•"/>
            </a:pPr>
            <a:r>
              <a:rPr lang="en-US"/>
              <a:t>Group 2: Care based on the monitoring of both ICP and the amount of oxygen in the brain (brain tissue oxygen or PbtO2).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else will happen in this study?</a:t>
            </a:r>
            <a:endParaRPr/>
          </a:p>
        </p:txBody>
      </p:sp>
      <p:sp>
        <p:nvSpPr>
          <p:cNvPr id="193" name="Google Shape;193;p27"/>
          <p:cNvSpPr txBox="1">
            <a:spLocks noGrp="1"/>
          </p:cNvSpPr>
          <p:nvPr>
            <p:ph type="body" idx="1"/>
          </p:nvPr>
        </p:nvSpPr>
        <p:spPr>
          <a:xfrm>
            <a:off x="628650" y="1743300"/>
            <a:ext cx="7886700" cy="4351200"/>
          </a:xfrm>
          <a:prstGeom prst="rect">
            <a:avLst/>
          </a:prstGeom>
        </p:spPr>
        <p:txBody>
          <a:bodyPr spcFirstLastPara="1" wrap="square" lIns="91425" tIns="45700" rIns="91425" bIns="45700" anchor="t" anchorCtr="0">
            <a:noAutofit/>
          </a:bodyPr>
          <a:lstStyle/>
          <a:p>
            <a:pPr marL="0" lvl="1" indent="0" algn="l" rtl="0">
              <a:lnSpc>
                <a:spcPct val="100000"/>
              </a:lnSpc>
              <a:spcBef>
                <a:spcPts val="300"/>
              </a:spcBef>
              <a:spcAft>
                <a:spcPts val="0"/>
              </a:spcAft>
              <a:buClr>
                <a:schemeClr val="dk1"/>
              </a:buClr>
              <a:buSzPts val="1100"/>
              <a:buFont typeface="Arial"/>
              <a:buNone/>
            </a:pPr>
            <a:r>
              <a:rPr lang="en-US" sz="2500">
                <a:latin typeface="Arial"/>
                <a:ea typeface="Arial"/>
                <a:cs typeface="Arial"/>
                <a:sym typeface="Arial"/>
              </a:rPr>
              <a:t>Participants in both study groups will:</a:t>
            </a:r>
            <a:endParaRPr sz="2500">
              <a:latin typeface="Arial"/>
              <a:ea typeface="Arial"/>
              <a:cs typeface="Arial"/>
              <a:sym typeface="Arial"/>
            </a:endParaRPr>
          </a:p>
          <a:p>
            <a:pPr marL="171450" lvl="0" indent="-184150" algn="l" rtl="0">
              <a:lnSpc>
                <a:spcPct val="100000"/>
              </a:lnSpc>
              <a:spcBef>
                <a:spcPts val="2000"/>
              </a:spcBef>
              <a:spcAft>
                <a:spcPts val="0"/>
              </a:spcAft>
              <a:buSzPts val="2300"/>
              <a:buChar char="•"/>
            </a:pPr>
            <a:r>
              <a:rPr lang="en-US" sz="2300">
                <a:latin typeface="Arial"/>
                <a:ea typeface="Arial"/>
                <a:cs typeface="Arial"/>
                <a:sym typeface="Arial"/>
              </a:rPr>
              <a:t>Receive TBI care guided by probe data for up to five days.</a:t>
            </a:r>
            <a:endParaRPr sz="2300"/>
          </a:p>
          <a:p>
            <a:pPr marL="171450" lvl="0" indent="-184150" algn="l" rtl="0">
              <a:lnSpc>
                <a:spcPct val="100000"/>
              </a:lnSpc>
              <a:spcBef>
                <a:spcPts val="1100"/>
              </a:spcBef>
              <a:spcAft>
                <a:spcPts val="0"/>
              </a:spcAft>
              <a:buSzPts val="2300"/>
              <a:buChar char="•"/>
            </a:pPr>
            <a:r>
              <a:rPr lang="en-US" sz="2300">
                <a:latin typeface="Arial"/>
                <a:ea typeface="Arial"/>
                <a:cs typeface="Arial"/>
                <a:sym typeface="Arial"/>
              </a:rPr>
              <a:t>Blood or cerebrospinal fluid (CSF) may be collected for research purposes.</a:t>
            </a:r>
            <a:endParaRPr sz="2300"/>
          </a:p>
          <a:p>
            <a:pPr marL="171450" lvl="0" indent="-184150" algn="l" rtl="0">
              <a:lnSpc>
                <a:spcPct val="100000"/>
              </a:lnSpc>
              <a:spcBef>
                <a:spcPts val="1100"/>
              </a:spcBef>
              <a:spcAft>
                <a:spcPts val="0"/>
              </a:spcAft>
              <a:buSzPts val="2300"/>
              <a:buChar char="•"/>
            </a:pPr>
            <a:r>
              <a:rPr lang="en-US" sz="2300">
                <a:latin typeface="Arial"/>
                <a:ea typeface="Arial"/>
                <a:cs typeface="Arial"/>
                <a:sym typeface="Arial"/>
              </a:rPr>
              <a:t>Be called every month after injury for 5 months to see how they are doing.</a:t>
            </a:r>
            <a:endParaRPr sz="2300"/>
          </a:p>
          <a:p>
            <a:pPr marL="171450" lvl="0" indent="-184150" algn="l" rtl="0">
              <a:lnSpc>
                <a:spcPct val="100000"/>
              </a:lnSpc>
              <a:spcBef>
                <a:spcPts val="1100"/>
              </a:spcBef>
              <a:spcAft>
                <a:spcPts val="0"/>
              </a:spcAft>
              <a:buSzPts val="2300"/>
              <a:buChar char="•"/>
            </a:pPr>
            <a:r>
              <a:rPr lang="en-US" sz="2300">
                <a:latin typeface="Arial"/>
                <a:ea typeface="Arial"/>
                <a:cs typeface="Arial"/>
                <a:sym typeface="Arial"/>
              </a:rPr>
              <a:t>Be asked to return to the clinic 6 months after their brain injury to take a series of paper and pencil tests.</a:t>
            </a:r>
            <a:endParaRPr sz="2900"/>
          </a:p>
          <a:p>
            <a:pPr marL="0" lvl="0" indent="0" algn="l" rtl="0">
              <a:spcBef>
                <a:spcPts val="750"/>
              </a:spcBef>
              <a:spcAft>
                <a:spcPts val="0"/>
              </a:spcAft>
              <a:buNone/>
            </a:pPr>
            <a:endParaRPr sz="3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How are emergency studies different?</a:t>
            </a:r>
            <a:endParaRPr/>
          </a:p>
        </p:txBody>
      </p:sp>
      <p:sp>
        <p:nvSpPr>
          <p:cNvPr id="214" name="Google Shape;214;p30"/>
          <p:cNvSpPr txBox="1">
            <a:spLocks noGrp="1"/>
          </p:cNvSpPr>
          <p:nvPr>
            <p:ph type="body" idx="1"/>
          </p:nvPr>
        </p:nvSpPr>
        <p:spPr>
          <a:xfrm>
            <a:off x="785075" y="1800925"/>
            <a:ext cx="7886700" cy="4351200"/>
          </a:xfrm>
          <a:prstGeom prst="rect">
            <a:avLst/>
          </a:prstGeom>
        </p:spPr>
        <p:txBody>
          <a:bodyPr spcFirstLastPara="1" wrap="square" lIns="91425" tIns="45700" rIns="91425" bIns="45700" anchor="t" anchorCtr="0">
            <a:noAutofit/>
          </a:bodyPr>
          <a:lstStyle/>
          <a:p>
            <a:pPr marL="285750" lvl="0" indent="-381000" algn="l" rtl="0">
              <a:lnSpc>
                <a:spcPct val="70000"/>
              </a:lnSpc>
              <a:spcBef>
                <a:spcPts val="700"/>
              </a:spcBef>
              <a:spcAft>
                <a:spcPts val="0"/>
              </a:spcAft>
              <a:buSzPts val="2400"/>
              <a:buChar char="•"/>
            </a:pPr>
            <a:r>
              <a:rPr lang="en-US" sz="2400"/>
              <a:t>In most studies, investigators explain what will happen, describe possible risks and possible benefits, answer questions, and then the eligible patients decide whether to participate.  This process is called</a:t>
            </a:r>
            <a:r>
              <a:rPr lang="en-US" sz="2400" b="1"/>
              <a:t> Informed Consent</a:t>
            </a:r>
            <a:r>
              <a:rPr lang="en-US" sz="2400"/>
              <a:t>.</a:t>
            </a:r>
            <a:endParaRPr sz="2400"/>
          </a:p>
          <a:p>
            <a:pPr marL="282575" lvl="0" indent="-307975" algn="l" rtl="0">
              <a:lnSpc>
                <a:spcPct val="100000"/>
              </a:lnSpc>
              <a:spcBef>
                <a:spcPts val="2000"/>
              </a:spcBef>
              <a:spcAft>
                <a:spcPts val="0"/>
              </a:spcAft>
              <a:buSzPts val="2400"/>
              <a:buChar char="•"/>
            </a:pPr>
            <a:r>
              <a:rPr lang="en-US" sz="2400"/>
              <a:t>In this emergency study, eligible patients are unconscious and cannot decide or communicate whether or not they wish to participate in a study.  Also, treatment is started emergently often before family or other representatives are available to decide for the patient.</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So how do we do emergency research?</a:t>
            </a:r>
            <a:endParaRPr/>
          </a:p>
        </p:txBody>
      </p:sp>
      <p:sp>
        <p:nvSpPr>
          <p:cNvPr id="221" name="Google Shape;221;p31"/>
          <p:cNvSpPr txBox="1">
            <a:spLocks noGrp="1"/>
          </p:cNvSpPr>
          <p:nvPr>
            <p:ph type="body" idx="1"/>
          </p:nvPr>
        </p:nvSpPr>
        <p:spPr>
          <a:xfrm>
            <a:off x="628650" y="1690825"/>
            <a:ext cx="7886700" cy="4351200"/>
          </a:xfrm>
          <a:prstGeom prst="rect">
            <a:avLst/>
          </a:prstGeom>
        </p:spPr>
        <p:txBody>
          <a:bodyPr spcFirstLastPara="1" wrap="square" lIns="91425" tIns="45700" rIns="91425" bIns="45700" anchor="t" anchorCtr="0">
            <a:noAutofit/>
          </a:bodyPr>
          <a:lstStyle/>
          <a:p>
            <a:pPr marL="0" lvl="0" indent="0" algn="l" rtl="0">
              <a:spcBef>
                <a:spcPts val="700"/>
              </a:spcBef>
              <a:spcAft>
                <a:spcPts val="0"/>
              </a:spcAft>
              <a:buClr>
                <a:schemeClr val="dk1"/>
              </a:buClr>
              <a:buSzPts val="1100"/>
              <a:buFont typeface="Arial"/>
              <a:buNone/>
            </a:pPr>
            <a:r>
              <a:rPr lang="en-US" sz="2400"/>
              <a:t>Specific federal regulations allow an </a:t>
            </a:r>
            <a:br>
              <a:rPr lang="en-US" sz="2400"/>
            </a:br>
            <a:r>
              <a:rPr lang="en-US" sz="2400" b="1"/>
              <a:t>Exception From Informed Consent for emergency research</a:t>
            </a:r>
            <a:endParaRPr b="1"/>
          </a:p>
          <a:p>
            <a:pPr marL="282575" lvl="0" indent="-282575" algn="l" rtl="0">
              <a:spcBef>
                <a:spcPts val="700"/>
              </a:spcBef>
              <a:spcAft>
                <a:spcPts val="0"/>
              </a:spcAft>
              <a:buClr>
                <a:schemeClr val="dk1"/>
              </a:buClr>
              <a:buSzPts val="1100"/>
              <a:buFont typeface="Arial"/>
              <a:buNone/>
            </a:pPr>
            <a:endParaRPr sz="900"/>
          </a:p>
          <a:p>
            <a:pPr marL="282575" lvl="0" indent="-282575" algn="l" rtl="0">
              <a:spcBef>
                <a:spcPts val="700"/>
              </a:spcBef>
              <a:spcAft>
                <a:spcPts val="0"/>
              </a:spcAft>
              <a:buClr>
                <a:schemeClr val="dk1"/>
              </a:buClr>
              <a:buSzPts val="1100"/>
              <a:buFont typeface="Arial"/>
              <a:buNone/>
            </a:pPr>
            <a:r>
              <a:rPr lang="en-US" sz="2400" b="1"/>
              <a:t>EFIC </a:t>
            </a:r>
            <a:r>
              <a:rPr lang="en-US" sz="2400"/>
              <a:t>is only allowed when</a:t>
            </a:r>
            <a:r>
              <a:rPr lang="en-US" sz="2400" b="1"/>
              <a:t>:</a:t>
            </a:r>
            <a:endParaRPr/>
          </a:p>
          <a:p>
            <a:pPr marL="282575" lvl="0" indent="-282575" algn="l" rtl="0">
              <a:spcBef>
                <a:spcPts val="700"/>
              </a:spcBef>
              <a:spcAft>
                <a:spcPts val="0"/>
              </a:spcAft>
              <a:buSzPts val="2400"/>
              <a:buChar char="•"/>
            </a:pPr>
            <a:r>
              <a:rPr lang="en-US" sz="2400"/>
              <a:t>The condition being studied is life-threatening</a:t>
            </a:r>
            <a:endParaRPr/>
          </a:p>
          <a:p>
            <a:pPr marL="282575" lvl="0" indent="-282575" algn="l" rtl="0">
              <a:spcBef>
                <a:spcPts val="700"/>
              </a:spcBef>
              <a:spcAft>
                <a:spcPts val="0"/>
              </a:spcAft>
              <a:buSzPts val="2400"/>
              <a:buChar char="•"/>
            </a:pPr>
            <a:r>
              <a:rPr lang="en-US" sz="2400"/>
              <a:t>Existing treatments are unproven or inadequate</a:t>
            </a:r>
            <a:endParaRPr/>
          </a:p>
          <a:p>
            <a:pPr marL="282575" lvl="0" indent="-282575" algn="l" rtl="0">
              <a:spcBef>
                <a:spcPts val="700"/>
              </a:spcBef>
              <a:spcAft>
                <a:spcPts val="0"/>
              </a:spcAft>
              <a:buSzPts val="2400"/>
              <a:buChar char="•"/>
            </a:pPr>
            <a:r>
              <a:rPr lang="en-US" sz="2400"/>
              <a:t>There is potential benefit to participants</a:t>
            </a:r>
            <a:endParaRPr sz="2400"/>
          </a:p>
          <a:p>
            <a:pPr marL="282575" lvl="0" indent="-282575" algn="l" rtl="0">
              <a:spcBef>
                <a:spcPts val="700"/>
              </a:spcBef>
              <a:spcAft>
                <a:spcPts val="0"/>
              </a:spcAft>
              <a:buSzPts val="2400"/>
              <a:buChar char="•"/>
            </a:pPr>
            <a:r>
              <a:rPr lang="en-US" sz="2400"/>
              <a:t>Getting consent is not possible</a:t>
            </a:r>
            <a:endParaRPr sz="2400"/>
          </a:p>
          <a:p>
            <a:pPr marL="0" lvl="0" indent="0" algn="l" rtl="0">
              <a:spcBef>
                <a:spcPts val="75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How does EFIC work in BOOST3</a:t>
            </a:r>
            <a:endParaRPr/>
          </a:p>
        </p:txBody>
      </p:sp>
      <p:sp>
        <p:nvSpPr>
          <p:cNvPr id="236" name="Google Shape;236;p33"/>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282575" marR="0" lvl="0" indent="-371475" algn="l" rtl="0">
              <a:lnSpc>
                <a:spcPct val="100000"/>
              </a:lnSpc>
              <a:spcBef>
                <a:spcPts val="700"/>
              </a:spcBef>
              <a:spcAft>
                <a:spcPts val="0"/>
              </a:spcAft>
              <a:buClr>
                <a:schemeClr val="dk1"/>
              </a:buClr>
              <a:buSzPts val="3300"/>
              <a:buFont typeface="Arial"/>
              <a:buChar char="•"/>
            </a:pPr>
            <a:r>
              <a:rPr lang="en-US"/>
              <a:t>If a family member or representative is available, they will decide for the patient</a:t>
            </a:r>
            <a:endParaRPr/>
          </a:p>
          <a:p>
            <a:pPr marL="282575" marR="0" lvl="0" indent="-371475" algn="l" rtl="0">
              <a:lnSpc>
                <a:spcPct val="100000"/>
              </a:lnSpc>
              <a:spcBef>
                <a:spcPts val="700"/>
              </a:spcBef>
              <a:spcAft>
                <a:spcPts val="0"/>
              </a:spcAft>
              <a:buSzPts val="3300"/>
              <a:buChar char="•"/>
            </a:pPr>
            <a:r>
              <a:rPr lang="en-US"/>
              <a:t>If not, eligible patients will be started in the study without consent</a:t>
            </a:r>
            <a:endParaRPr/>
          </a:p>
          <a:p>
            <a:pPr marL="282575" marR="0" lvl="0" indent="-371475" algn="l" rtl="0">
              <a:lnSpc>
                <a:spcPct val="100000"/>
              </a:lnSpc>
              <a:spcBef>
                <a:spcPts val="700"/>
              </a:spcBef>
              <a:spcAft>
                <a:spcPts val="0"/>
              </a:spcAft>
              <a:buSzPts val="3300"/>
              <a:buChar char="•"/>
            </a:pPr>
            <a:r>
              <a:rPr lang="en-US"/>
              <a:t>Family members or representatives are told about the study as soon as possible and asked whether participation can continue</a:t>
            </a:r>
            <a:endParaRPr/>
          </a:p>
          <a:p>
            <a:pPr marL="0" lvl="0" indent="0" algn="l" rtl="0">
              <a:lnSpc>
                <a:spcPct val="100000"/>
              </a:lnSpc>
              <a:spcBef>
                <a:spcPts val="0"/>
              </a:spcBef>
              <a:spcAft>
                <a:spcPts val="0"/>
              </a:spcAft>
              <a:buClr>
                <a:schemeClr val="dk1"/>
              </a:buClr>
              <a:buSzPts val="1100"/>
              <a:buFont typeface="Arial"/>
              <a:buNone/>
            </a:pPr>
            <a:endParaRPr sz="1800">
              <a:latin typeface="Arial"/>
              <a:ea typeface="Arial"/>
              <a:cs typeface="Arial"/>
              <a:sym typeface="Arial"/>
            </a:endParaRPr>
          </a:p>
          <a:p>
            <a:pPr marL="0" lvl="0" indent="0" algn="l" rtl="0">
              <a:spcBef>
                <a:spcPts val="75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0B1110-2E00-6841-BDB4-BE204DD2C94E}"/>
              </a:ext>
            </a:extLst>
          </p:cNvPr>
          <p:cNvPicPr>
            <a:picLocks noChangeAspect="1"/>
          </p:cNvPicPr>
          <p:nvPr/>
        </p:nvPicPr>
        <p:blipFill>
          <a:blip r:embed="rId2"/>
          <a:stretch>
            <a:fillRect/>
          </a:stretch>
        </p:blipFill>
        <p:spPr>
          <a:xfrm>
            <a:off x="4837152" y="3578028"/>
            <a:ext cx="4085393" cy="2375647"/>
          </a:xfrm>
          <a:prstGeom prst="rect">
            <a:avLst/>
          </a:prstGeom>
        </p:spPr>
      </p:pic>
    </p:spTree>
    <p:extLst>
      <p:ext uri="{BB962C8B-B14F-4D97-AF65-F5344CB8AC3E}">
        <p14:creationId xmlns:p14="http://schemas.microsoft.com/office/powerpoint/2010/main" val="1492742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if I don’t want to be in the study?</a:t>
            </a:r>
            <a:endParaRPr/>
          </a:p>
        </p:txBody>
      </p:sp>
      <p:sp>
        <p:nvSpPr>
          <p:cNvPr id="243" name="Google Shape;243;p34"/>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457200" lvl="0" indent="-419100" algn="l" rtl="0">
              <a:spcBef>
                <a:spcPts val="700"/>
              </a:spcBef>
              <a:spcAft>
                <a:spcPts val="0"/>
              </a:spcAft>
              <a:buSzPts val="3000"/>
              <a:buChar char="•"/>
            </a:pPr>
            <a:r>
              <a:rPr lang="en-US" sz="3000"/>
              <a:t>Ask us for a medical alert bracelet that says  “BOOST-3 study declined” or add those words  to your existing medical-alert notification.</a:t>
            </a:r>
            <a:endParaRPr sz="3000"/>
          </a:p>
          <a:p>
            <a:pPr marL="457200" lvl="0" indent="-419100" algn="l" rtl="0">
              <a:lnSpc>
                <a:spcPct val="100000"/>
              </a:lnSpc>
              <a:spcBef>
                <a:spcPts val="2000"/>
              </a:spcBef>
              <a:spcAft>
                <a:spcPts val="0"/>
              </a:spcAft>
              <a:buSzPts val="3000"/>
              <a:buChar char="•"/>
            </a:pPr>
            <a:r>
              <a:rPr lang="en-US" sz="3000"/>
              <a:t>In the event you suffer a severe traumatic brain injury, you will not be enrolled in the study if you are wearing that medical alert notification when you arrive at the hospital.</a:t>
            </a:r>
            <a:endParaRPr sz="3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5"/>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do you think about BOOST-3?</a:t>
            </a:r>
            <a:endParaRPr/>
          </a:p>
        </p:txBody>
      </p:sp>
      <p:sp>
        <p:nvSpPr>
          <p:cNvPr id="250" name="Google Shape;250;p35"/>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282575" lvl="0" indent="-282575" algn="l" rtl="0">
              <a:spcBef>
                <a:spcPts val="700"/>
              </a:spcBef>
              <a:spcAft>
                <a:spcPts val="0"/>
              </a:spcAft>
              <a:buClr>
                <a:schemeClr val="dk1"/>
              </a:buClr>
              <a:buSzPts val="1100"/>
              <a:buFont typeface="Arial"/>
              <a:buNone/>
            </a:pPr>
            <a:r>
              <a:rPr lang="en-US" sz="3000"/>
              <a:t>The study has not started yet, so . . .</a:t>
            </a:r>
            <a:endParaRPr/>
          </a:p>
          <a:p>
            <a:pPr marL="282575" lvl="0" indent="-282575" algn="l" rtl="0">
              <a:spcBef>
                <a:spcPts val="700"/>
              </a:spcBef>
              <a:spcAft>
                <a:spcPts val="0"/>
              </a:spcAft>
              <a:buSzPts val="3000"/>
              <a:buChar char="•"/>
            </a:pPr>
            <a:r>
              <a:rPr lang="en-US" sz="3000"/>
              <a:t>We want to hear your thoughts.</a:t>
            </a:r>
            <a:endParaRPr sz="3000"/>
          </a:p>
          <a:p>
            <a:pPr marL="282575" lvl="0" indent="-282575" algn="l" rtl="0">
              <a:spcBef>
                <a:spcPts val="700"/>
              </a:spcBef>
              <a:spcAft>
                <a:spcPts val="0"/>
              </a:spcAft>
              <a:buSzPts val="3000"/>
              <a:buChar char="•"/>
            </a:pPr>
            <a:r>
              <a:rPr lang="en-US" sz="3000"/>
              <a:t>Tell us about your experiences.</a:t>
            </a:r>
            <a:endParaRPr sz="3000"/>
          </a:p>
          <a:p>
            <a:pPr marL="282575" lvl="0" indent="-282575" algn="l" rtl="0">
              <a:spcBef>
                <a:spcPts val="700"/>
              </a:spcBef>
              <a:spcAft>
                <a:spcPts val="0"/>
              </a:spcAft>
              <a:buSzPts val="3000"/>
              <a:buChar char="•"/>
            </a:pPr>
            <a:r>
              <a:rPr lang="en-US" sz="3000"/>
              <a:t>Do you think it is okay to do this study?</a:t>
            </a:r>
            <a:endParaRPr/>
          </a:p>
          <a:p>
            <a:pPr marL="282575" lvl="0" indent="-282575" algn="l" rtl="0">
              <a:spcBef>
                <a:spcPts val="700"/>
              </a:spcBef>
              <a:spcAft>
                <a:spcPts val="0"/>
              </a:spcAft>
              <a:buSzPts val="3000"/>
              <a:buChar char="•"/>
            </a:pPr>
            <a:r>
              <a:rPr lang="en-US" sz="3000"/>
              <a:t>The study team and the research review board will consider your opinions before deciding if it is okay to do in our community.</a:t>
            </a:r>
            <a:endParaRPr/>
          </a:p>
          <a:p>
            <a:pPr marL="0" lvl="0" indent="0" algn="l" rtl="0">
              <a:spcBef>
                <a:spcPts val="75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txBox="1">
            <a:spLocks noGrp="1"/>
          </p:cNvSpPr>
          <p:nvPr>
            <p:ph type="title"/>
          </p:nvPr>
        </p:nvSpPr>
        <p:spPr>
          <a:xfrm>
            <a:off x="628650" y="225175"/>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Questions?</a:t>
            </a:r>
            <a:endParaRPr/>
          </a:p>
        </p:txBody>
      </p:sp>
      <p:sp>
        <p:nvSpPr>
          <p:cNvPr id="257" name="Google Shape;257;p36"/>
          <p:cNvSpPr txBox="1">
            <a:spLocks noGrp="1"/>
          </p:cNvSpPr>
          <p:nvPr>
            <p:ph type="body" idx="1"/>
          </p:nvPr>
        </p:nvSpPr>
        <p:spPr>
          <a:xfrm>
            <a:off x="628650" y="1199925"/>
            <a:ext cx="7886700" cy="4596000"/>
          </a:xfrm>
          <a:prstGeom prst="rect">
            <a:avLst/>
          </a:prstGeom>
        </p:spPr>
        <p:txBody>
          <a:bodyPr spcFirstLastPara="1" wrap="square" lIns="91425" tIns="45700" rIns="91425" bIns="45700" anchor="t" anchorCtr="0">
            <a:noAutofit/>
          </a:bodyPr>
          <a:lstStyle/>
          <a:p>
            <a:pPr marL="0" lvl="0" indent="0" algn="l" rtl="0">
              <a:lnSpc>
                <a:spcPct val="70000"/>
              </a:lnSpc>
              <a:spcBef>
                <a:spcPts val="700"/>
              </a:spcBef>
              <a:spcAft>
                <a:spcPts val="0"/>
              </a:spcAft>
              <a:buClr>
                <a:schemeClr val="dk1"/>
              </a:buClr>
              <a:buSzPts val="1900"/>
              <a:buFont typeface="Arial"/>
              <a:buNone/>
            </a:pPr>
            <a:endParaRPr sz="3000" dirty="0"/>
          </a:p>
          <a:p>
            <a:pPr marL="0" lvl="0" indent="0" algn="l" rtl="0">
              <a:lnSpc>
                <a:spcPct val="70000"/>
              </a:lnSpc>
              <a:spcBef>
                <a:spcPts val="700"/>
              </a:spcBef>
              <a:spcAft>
                <a:spcPts val="0"/>
              </a:spcAft>
              <a:buClr>
                <a:schemeClr val="dk1"/>
              </a:buClr>
              <a:buSzPts val="1900"/>
              <a:buFont typeface="Arial"/>
              <a:buNone/>
            </a:pPr>
            <a:r>
              <a:rPr lang="en-US" sz="3000" dirty="0"/>
              <a:t>If you have any questions, comments, or concerns about the study, please speak with us now and/or contact us at:</a:t>
            </a:r>
          </a:p>
          <a:p>
            <a:pPr marL="0" lvl="0" indent="0" algn="l" rtl="0">
              <a:lnSpc>
                <a:spcPct val="70000"/>
              </a:lnSpc>
              <a:spcBef>
                <a:spcPts val="700"/>
              </a:spcBef>
              <a:spcAft>
                <a:spcPts val="0"/>
              </a:spcAft>
              <a:buClr>
                <a:schemeClr val="dk1"/>
              </a:buClr>
              <a:buSzPts val="1900"/>
              <a:buFont typeface="Arial"/>
              <a:buNone/>
            </a:pPr>
            <a:endParaRPr lang="en-US" sz="3000" dirty="0"/>
          </a:p>
          <a:p>
            <a:pPr marL="0" lvl="0" indent="0" algn="l" rtl="0">
              <a:lnSpc>
                <a:spcPct val="70000"/>
              </a:lnSpc>
              <a:spcBef>
                <a:spcPts val="700"/>
              </a:spcBef>
              <a:spcAft>
                <a:spcPts val="0"/>
              </a:spcAft>
              <a:buClr>
                <a:schemeClr val="dk1"/>
              </a:buClr>
              <a:buSzPts val="1900"/>
              <a:buFont typeface="Arial"/>
              <a:buNone/>
            </a:pPr>
            <a:r>
              <a:rPr lang="en-US" sz="3000" dirty="0">
                <a:hlinkClick r:id="rId3"/>
              </a:rPr>
              <a:t>boost3@uchicago.edu</a:t>
            </a:r>
            <a:endParaRPr lang="en-US" sz="3000" dirty="0"/>
          </a:p>
          <a:p>
            <a:pPr marL="0" lvl="0" indent="0" algn="l" rtl="0">
              <a:lnSpc>
                <a:spcPct val="70000"/>
              </a:lnSpc>
              <a:spcBef>
                <a:spcPts val="700"/>
              </a:spcBef>
              <a:spcAft>
                <a:spcPts val="0"/>
              </a:spcAft>
              <a:buClr>
                <a:schemeClr val="dk1"/>
              </a:buClr>
              <a:buSzPts val="1900"/>
              <a:buFont typeface="Arial"/>
              <a:buNone/>
            </a:pPr>
            <a:endParaRPr lang="en-US" sz="700" dirty="0"/>
          </a:p>
          <a:p>
            <a:pPr marL="0" lvl="0" indent="0" algn="l" rtl="0">
              <a:lnSpc>
                <a:spcPct val="70000"/>
              </a:lnSpc>
              <a:spcBef>
                <a:spcPts val="700"/>
              </a:spcBef>
              <a:spcAft>
                <a:spcPts val="0"/>
              </a:spcAft>
              <a:buClr>
                <a:schemeClr val="dk1"/>
              </a:buClr>
              <a:buSzPts val="1900"/>
              <a:buFont typeface="Arial"/>
              <a:buNone/>
            </a:pPr>
            <a:endParaRPr sz="3000" dirty="0">
              <a:highlight>
                <a:srgbClr val="FFFF00"/>
              </a:highlight>
            </a:endParaRPr>
          </a:p>
          <a:p>
            <a:pPr marL="0" lvl="2" indent="0" algn="l" rtl="0">
              <a:lnSpc>
                <a:spcPct val="70000"/>
              </a:lnSpc>
              <a:spcBef>
                <a:spcPts val="300"/>
              </a:spcBef>
              <a:spcAft>
                <a:spcPts val="0"/>
              </a:spcAft>
              <a:buClr>
                <a:schemeClr val="dk1"/>
              </a:buClr>
              <a:buSzPts val="1700"/>
              <a:buFont typeface="Arial"/>
              <a:buNone/>
            </a:pPr>
            <a:endParaRPr sz="3000" dirty="0"/>
          </a:p>
          <a:p>
            <a:pPr marL="0" lvl="2" indent="0" algn="l" rtl="0">
              <a:lnSpc>
                <a:spcPct val="70000"/>
              </a:lnSpc>
              <a:spcBef>
                <a:spcPts val="300"/>
              </a:spcBef>
              <a:spcAft>
                <a:spcPts val="0"/>
              </a:spcAft>
              <a:buClr>
                <a:schemeClr val="dk1"/>
              </a:buClr>
              <a:buSzPts val="1700"/>
              <a:buFont typeface="Arial"/>
              <a:buNone/>
            </a:pPr>
            <a:r>
              <a:rPr lang="en-US" sz="3000" dirty="0"/>
              <a:t>            </a:t>
            </a:r>
            <a:endParaRPr dirty="0"/>
          </a:p>
        </p:txBody>
      </p:sp>
      <p:pic>
        <p:nvPicPr>
          <p:cNvPr id="258" name="Google Shape;258;p36"/>
          <p:cNvPicPr preferRelativeResize="0"/>
          <p:nvPr/>
        </p:nvPicPr>
        <p:blipFill rotWithShape="1">
          <a:blip r:embed="rId4">
            <a:alphaModFix/>
          </a:blip>
          <a:srcRect/>
          <a:stretch/>
        </p:blipFill>
        <p:spPr>
          <a:xfrm>
            <a:off x="5055550" y="3130512"/>
            <a:ext cx="4016376" cy="2665412"/>
          </a:xfrm>
          <a:prstGeom prst="rect">
            <a:avLst/>
          </a:prstGeom>
          <a:noFill/>
          <a:ln>
            <a:noFill/>
          </a:ln>
        </p:spPr>
      </p:pic>
      <p:sp>
        <p:nvSpPr>
          <p:cNvPr id="259" name="Google Shape;259;p36"/>
          <p:cNvSpPr txBox="1"/>
          <p:nvPr/>
        </p:nvSpPr>
        <p:spPr>
          <a:xfrm>
            <a:off x="2399300" y="6029175"/>
            <a:ext cx="3686400" cy="690000"/>
          </a:xfrm>
          <a:prstGeom prst="rect">
            <a:avLst/>
          </a:prstGeom>
          <a:noFill/>
          <a:ln>
            <a:noFill/>
          </a:ln>
        </p:spPr>
        <p:txBody>
          <a:bodyPr spcFirstLastPara="1" wrap="square" lIns="91425" tIns="91425" rIns="91425" bIns="91425" anchor="ctr" anchorCtr="0">
            <a:noAutofit/>
          </a:bodyPr>
          <a:lstStyle/>
          <a:p>
            <a:pPr marL="0" lvl="2" indent="0" algn="ctr" rtl="0">
              <a:lnSpc>
                <a:spcPct val="70000"/>
              </a:lnSpc>
              <a:spcBef>
                <a:spcPts val="300"/>
              </a:spcBef>
              <a:spcAft>
                <a:spcPts val="0"/>
              </a:spcAft>
              <a:buNone/>
            </a:pPr>
            <a:r>
              <a:rPr lang="en-US" sz="3600">
                <a:solidFill>
                  <a:schemeClr val="dk1"/>
                </a:solidFill>
                <a:latin typeface="Calibri"/>
                <a:ea typeface="Calibri"/>
                <a:cs typeface="Calibri"/>
                <a:sym typeface="Calibri"/>
              </a:rPr>
              <a:t> </a:t>
            </a:r>
            <a:r>
              <a:rPr lang="en-US" sz="3600">
                <a:solidFill>
                  <a:schemeClr val="hlink"/>
                </a:solidFill>
                <a:uFill>
                  <a:noFill/>
                </a:uFill>
                <a:latin typeface="Calibri"/>
                <a:ea typeface="Calibri"/>
                <a:cs typeface="Calibri"/>
                <a:sym typeface="Calibri"/>
                <a:hlinkClick r:id="rId5"/>
              </a:rPr>
              <a:t>boost3trial.org</a:t>
            </a:r>
            <a:endParaRPr sz="3600">
              <a:latin typeface="Calibri"/>
              <a:ea typeface="Calibri"/>
              <a:cs typeface="Calibri"/>
              <a:sym typeface="Calibri"/>
            </a:endParaRPr>
          </a:p>
        </p:txBody>
      </p:sp>
      <p:pic>
        <p:nvPicPr>
          <p:cNvPr id="260" name="Google Shape;260;p36"/>
          <p:cNvPicPr preferRelativeResize="0"/>
          <p:nvPr/>
        </p:nvPicPr>
        <p:blipFill>
          <a:blip r:embed="rId6">
            <a:alphaModFix/>
          </a:blip>
          <a:stretch>
            <a:fillRect/>
          </a:stretch>
        </p:blipFill>
        <p:spPr>
          <a:xfrm>
            <a:off x="6240450" y="0"/>
            <a:ext cx="2903551" cy="2054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Who WILL be included in this study?</a:t>
            </a:r>
            <a:endParaRPr/>
          </a:p>
        </p:txBody>
      </p:sp>
      <p:sp>
        <p:nvSpPr>
          <p:cNvPr id="162" name="Google Shape;162;p23"/>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457200" lvl="0" indent="-342900" algn="l" rtl="0">
              <a:spcBef>
                <a:spcPts val="750"/>
              </a:spcBef>
              <a:spcAft>
                <a:spcPts val="0"/>
              </a:spcAft>
              <a:buSzPts val="1800"/>
              <a:buChar char="•"/>
            </a:pPr>
            <a:r>
              <a:rPr lang="en-US"/>
              <a:t>Anybody who is 14 years or older with</a:t>
            </a:r>
            <a:endParaRPr/>
          </a:p>
          <a:p>
            <a:pPr marL="457200" lvl="0" indent="-342900" algn="l" rtl="0">
              <a:spcBef>
                <a:spcPts val="0"/>
              </a:spcBef>
              <a:spcAft>
                <a:spcPts val="0"/>
              </a:spcAft>
              <a:buSzPts val="1800"/>
              <a:buChar char="•"/>
            </a:pPr>
            <a:r>
              <a:rPr lang="en-US"/>
              <a:t>Blunt closed head trauma, with</a:t>
            </a:r>
            <a:endParaRPr/>
          </a:p>
          <a:p>
            <a:pPr marL="457200" lvl="0" indent="-342900" algn="l" rtl="0">
              <a:spcBef>
                <a:spcPts val="0"/>
              </a:spcBef>
              <a:spcAft>
                <a:spcPts val="0"/>
              </a:spcAft>
              <a:buSzPts val="1800"/>
              <a:buChar char="•"/>
            </a:pPr>
            <a:r>
              <a:rPr lang="en-US"/>
              <a:t>Severe brain injury, and who</a:t>
            </a:r>
            <a:endParaRPr/>
          </a:p>
          <a:p>
            <a:pPr marL="457200" lvl="0" indent="-342900" algn="l" rtl="0">
              <a:spcBef>
                <a:spcPts val="0"/>
              </a:spcBef>
              <a:spcAft>
                <a:spcPts val="0"/>
              </a:spcAft>
              <a:buSzPts val="1800"/>
              <a:buChar char="•"/>
            </a:pPr>
            <a:r>
              <a:rPr lang="en-US"/>
              <a:t>Is having brain probes placed immediately (typically within 2 to 10 hours of injury)</a:t>
            </a:r>
            <a:endParaRPr/>
          </a:p>
        </p:txBody>
      </p:sp>
      <p:pic>
        <p:nvPicPr>
          <p:cNvPr id="163" name="Google Shape;163;p23"/>
          <p:cNvPicPr preferRelativeResize="0"/>
          <p:nvPr/>
        </p:nvPicPr>
        <p:blipFill rotWithShape="1">
          <a:blip r:embed="rId3">
            <a:alphaModFix/>
          </a:blip>
          <a:srcRect/>
          <a:stretch/>
        </p:blipFill>
        <p:spPr>
          <a:xfrm>
            <a:off x="3124200" y="4648200"/>
            <a:ext cx="2260599" cy="1257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Autofit/>
          </a:bodyPr>
          <a:lstStyle/>
          <a:p>
            <a:pPr marL="57150" lvl="0" indent="0" algn="l" rtl="0">
              <a:spcBef>
                <a:spcPts val="0"/>
              </a:spcBef>
              <a:spcAft>
                <a:spcPts val="0"/>
              </a:spcAft>
              <a:buNone/>
            </a:pPr>
            <a:r>
              <a:rPr lang="en-US"/>
              <a:t>How will the study work?</a:t>
            </a:r>
            <a:endParaRPr/>
          </a:p>
        </p:txBody>
      </p:sp>
      <p:sp>
        <p:nvSpPr>
          <p:cNvPr id="177" name="Google Shape;177;p25"/>
          <p:cNvSpPr txBox="1">
            <a:spLocks noGrp="1"/>
          </p:cNvSpPr>
          <p:nvPr>
            <p:ph type="body" idx="1"/>
          </p:nvPr>
        </p:nvSpPr>
        <p:spPr>
          <a:xfrm>
            <a:off x="628650" y="1578650"/>
            <a:ext cx="7886700" cy="4351200"/>
          </a:xfrm>
          <a:prstGeom prst="rect">
            <a:avLst/>
          </a:prstGeom>
        </p:spPr>
        <p:txBody>
          <a:bodyPr spcFirstLastPara="1" wrap="square" lIns="91425" tIns="45700" rIns="91425" bIns="45700" anchor="t" anchorCtr="0">
            <a:noAutofit/>
          </a:bodyPr>
          <a:lstStyle/>
          <a:p>
            <a:pPr marL="457200" lvl="0" indent="-438150" algn="l" rtl="0">
              <a:lnSpc>
                <a:spcPct val="100000"/>
              </a:lnSpc>
              <a:spcBef>
                <a:spcPts val="0"/>
              </a:spcBef>
              <a:spcAft>
                <a:spcPts val="0"/>
              </a:spcAft>
              <a:buSzPts val="3300"/>
              <a:buFont typeface="Arial"/>
              <a:buChar char="●"/>
            </a:pPr>
            <a:r>
              <a:rPr lang="en-US">
                <a:latin typeface="Arial"/>
                <a:ea typeface="Arial"/>
                <a:cs typeface="Arial"/>
                <a:sym typeface="Arial"/>
              </a:rPr>
              <a:t>Screen for eligibility</a:t>
            </a:r>
            <a:endParaRPr>
              <a:latin typeface="Arial"/>
              <a:ea typeface="Arial"/>
              <a:cs typeface="Arial"/>
              <a:sym typeface="Arial"/>
            </a:endParaRPr>
          </a:p>
          <a:p>
            <a:pPr marL="457200" lvl="0" indent="-438150" algn="l" rtl="0">
              <a:lnSpc>
                <a:spcPct val="100000"/>
              </a:lnSpc>
              <a:spcBef>
                <a:spcPts val="0"/>
              </a:spcBef>
              <a:spcAft>
                <a:spcPts val="0"/>
              </a:spcAft>
              <a:buSzPts val="3300"/>
              <a:buFont typeface="Arial"/>
              <a:buChar char="●"/>
            </a:pPr>
            <a:r>
              <a:rPr lang="en-US">
                <a:latin typeface="Arial"/>
                <a:ea typeface="Arial"/>
                <a:cs typeface="Arial"/>
                <a:sym typeface="Arial"/>
              </a:rPr>
              <a:t>Everyone will be treated for their TBI</a:t>
            </a:r>
            <a:endParaRPr>
              <a:latin typeface="Arial"/>
              <a:ea typeface="Arial"/>
              <a:cs typeface="Arial"/>
              <a:sym typeface="Arial"/>
            </a:endParaRPr>
          </a:p>
          <a:p>
            <a:pPr marL="457200" lvl="0" indent="-438150" algn="l" rtl="0">
              <a:lnSpc>
                <a:spcPct val="100000"/>
              </a:lnSpc>
              <a:spcBef>
                <a:spcPts val="0"/>
              </a:spcBef>
              <a:spcAft>
                <a:spcPts val="0"/>
              </a:spcAft>
              <a:buSzPts val="3300"/>
              <a:buFont typeface="Arial"/>
              <a:buChar char="●"/>
            </a:pPr>
            <a:r>
              <a:rPr lang="en-US">
                <a:latin typeface="Arial"/>
                <a:ea typeface="Arial"/>
                <a:cs typeface="Arial"/>
                <a:sym typeface="Arial"/>
              </a:rPr>
              <a:t>Eligible patients are those already getting two probes placed</a:t>
            </a:r>
            <a:endParaRPr>
              <a:latin typeface="Arial"/>
              <a:ea typeface="Arial"/>
              <a:cs typeface="Arial"/>
              <a:sym typeface="Arial"/>
            </a:endParaRPr>
          </a:p>
          <a:p>
            <a:pPr marL="1371600" lvl="2" indent="-342900" algn="l" rtl="0">
              <a:lnSpc>
                <a:spcPct val="100000"/>
              </a:lnSpc>
              <a:spcBef>
                <a:spcPts val="1000"/>
              </a:spcBef>
              <a:spcAft>
                <a:spcPts val="0"/>
              </a:spcAft>
              <a:buSzPts val="1800"/>
              <a:buFont typeface="Arial"/>
              <a:buChar char="■"/>
            </a:pPr>
            <a:r>
              <a:rPr lang="en-US" sz="2400">
                <a:latin typeface="Arial"/>
                <a:ea typeface="Arial"/>
                <a:cs typeface="Arial"/>
                <a:sym typeface="Arial"/>
              </a:rPr>
              <a:t>ICP (intracranial pressure) probe</a:t>
            </a:r>
            <a:endParaRPr sz="2400">
              <a:latin typeface="Arial"/>
              <a:ea typeface="Arial"/>
              <a:cs typeface="Arial"/>
              <a:sym typeface="Arial"/>
            </a:endParaRPr>
          </a:p>
          <a:p>
            <a:pPr marL="1371600" lvl="2" indent="-342900" algn="l" rtl="0">
              <a:lnSpc>
                <a:spcPct val="100000"/>
              </a:lnSpc>
              <a:spcBef>
                <a:spcPts val="0"/>
              </a:spcBef>
              <a:spcAft>
                <a:spcPts val="0"/>
              </a:spcAft>
              <a:buSzPts val="1800"/>
              <a:buFont typeface="Arial"/>
              <a:buChar char="■"/>
            </a:pPr>
            <a:r>
              <a:rPr lang="en-US" sz="2400">
                <a:latin typeface="Arial"/>
                <a:ea typeface="Arial"/>
                <a:cs typeface="Arial"/>
                <a:sym typeface="Arial"/>
              </a:rPr>
              <a:t>Brain tissue oxygen (PbtO2) probe</a:t>
            </a:r>
            <a:br>
              <a:rPr lang="en-US" sz="3000">
                <a:latin typeface="Arial"/>
                <a:ea typeface="Arial"/>
                <a:cs typeface="Arial"/>
                <a:sym typeface="Arial"/>
              </a:rPr>
            </a:br>
            <a:endParaRPr sz="3000"/>
          </a:p>
        </p:txBody>
      </p:sp>
      <p:pic>
        <p:nvPicPr>
          <p:cNvPr id="178" name="Google Shape;178;p25" descr="new-licox-monitor-image.png"/>
          <p:cNvPicPr preferRelativeResize="0"/>
          <p:nvPr/>
        </p:nvPicPr>
        <p:blipFill>
          <a:blip r:embed="rId3">
            <a:alphaModFix/>
          </a:blip>
          <a:stretch>
            <a:fillRect/>
          </a:stretch>
        </p:blipFill>
        <p:spPr>
          <a:xfrm>
            <a:off x="2795588" y="4860325"/>
            <a:ext cx="3552825" cy="1743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Special requirements for EFIC</a:t>
            </a:r>
            <a:endParaRPr/>
          </a:p>
        </p:txBody>
      </p:sp>
      <p:sp>
        <p:nvSpPr>
          <p:cNvPr id="228" name="Google Shape;228;p32"/>
          <p:cNvSpPr txBox="1">
            <a:spLocks noGrp="1"/>
          </p:cNvSpPr>
          <p:nvPr>
            <p:ph type="body" idx="1"/>
          </p:nvPr>
        </p:nvSpPr>
        <p:spPr>
          <a:xfrm>
            <a:off x="694525" y="1833850"/>
            <a:ext cx="7886700" cy="4351200"/>
          </a:xfrm>
          <a:prstGeom prst="rect">
            <a:avLst/>
          </a:prstGeom>
        </p:spPr>
        <p:txBody>
          <a:bodyPr spcFirstLastPara="1" wrap="square" lIns="91425" tIns="45700" rIns="91425" bIns="45700" anchor="t" anchorCtr="0">
            <a:noAutofit/>
          </a:bodyPr>
          <a:lstStyle/>
          <a:p>
            <a:pPr marL="282575" lvl="0" indent="-314325" algn="l" rtl="0">
              <a:spcBef>
                <a:spcPts val="700"/>
              </a:spcBef>
              <a:spcAft>
                <a:spcPts val="0"/>
              </a:spcAft>
              <a:buSzPts val="3300"/>
              <a:buChar char="•"/>
            </a:pPr>
            <a:r>
              <a:rPr lang="en-US"/>
              <a:t>Community consultation (why we are here)</a:t>
            </a:r>
            <a:endParaRPr/>
          </a:p>
          <a:p>
            <a:pPr marL="282575" lvl="0" indent="-314325" algn="l" rtl="0">
              <a:lnSpc>
                <a:spcPct val="100000"/>
              </a:lnSpc>
              <a:spcBef>
                <a:spcPts val="2000"/>
              </a:spcBef>
              <a:spcAft>
                <a:spcPts val="0"/>
              </a:spcAft>
              <a:buSzPts val="3300"/>
              <a:buChar char="•"/>
            </a:pPr>
            <a:r>
              <a:rPr lang="en-US"/>
              <a:t>Public disclosure before and after the study </a:t>
            </a:r>
            <a:endParaRPr/>
          </a:p>
          <a:p>
            <a:pPr marL="282575" lvl="0" indent="-314325" algn="l" rtl="0">
              <a:lnSpc>
                <a:spcPct val="100000"/>
              </a:lnSpc>
              <a:spcBef>
                <a:spcPts val="2000"/>
              </a:spcBef>
              <a:spcAft>
                <a:spcPts val="0"/>
              </a:spcAft>
              <a:buSzPts val="3300"/>
              <a:buChar char="•"/>
            </a:pPr>
            <a:r>
              <a:rPr lang="en-US"/>
              <a:t>Oversight during the study</a:t>
            </a:r>
            <a:endParaRPr/>
          </a:p>
          <a:p>
            <a:pPr marL="0" lvl="0" indent="0" algn="l" rtl="0">
              <a:spcBef>
                <a:spcPts val="750"/>
              </a:spcBef>
              <a:spcAft>
                <a:spcPts val="0"/>
              </a:spcAft>
              <a:buNone/>
            </a:pPr>
            <a:endParaRPr/>
          </a:p>
        </p:txBody>
      </p:sp>
      <p:pic>
        <p:nvPicPr>
          <p:cNvPr id="229" name="Google Shape;229;p32"/>
          <p:cNvPicPr preferRelativeResize="0"/>
          <p:nvPr/>
        </p:nvPicPr>
        <p:blipFill rotWithShape="1">
          <a:blip r:embed="rId3">
            <a:alphaModFix/>
          </a:blip>
          <a:srcRect/>
          <a:stretch/>
        </p:blipFill>
        <p:spPr>
          <a:xfrm>
            <a:off x="6174300" y="3526975"/>
            <a:ext cx="2063825" cy="2384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5"/>
        <p:cNvGrpSpPr/>
        <p:nvPr/>
      </p:nvGrpSpPr>
      <p:grpSpPr>
        <a:xfrm>
          <a:off x="0" y="0"/>
          <a:ext cx="0" cy="0"/>
          <a:chOff x="0" y="0"/>
          <a:chExt cx="0" cy="0"/>
        </a:xfrm>
      </p:grpSpPr>
      <p:sp>
        <p:nvSpPr>
          <p:cNvPr id="96" name="Google Shape;96;p14"/>
          <p:cNvSpPr txBox="1">
            <a:spLocks noGrp="1"/>
          </p:cNvSpPr>
          <p:nvPr>
            <p:ph type="title" idx="4294967295"/>
          </p:nvPr>
        </p:nvSpPr>
        <p:spPr>
          <a:xfrm>
            <a:off x="0" y="274637"/>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300" b="0" i="0" u="none" strike="noStrike" cap="none">
                <a:solidFill>
                  <a:schemeClr val="dk1"/>
                </a:solidFill>
                <a:latin typeface="Calibri"/>
                <a:ea typeface="Calibri"/>
                <a:cs typeface="Calibri"/>
                <a:sym typeface="Calibri"/>
              </a:rPr>
              <a:t>		</a:t>
            </a:r>
            <a:endParaRPr/>
          </a:p>
        </p:txBody>
      </p:sp>
      <p:sp>
        <p:nvSpPr>
          <p:cNvPr id="97" name="Google Shape;97;p14"/>
          <p:cNvSpPr txBox="1">
            <a:spLocks noGrp="1"/>
          </p:cNvSpPr>
          <p:nvPr>
            <p:ph type="body" idx="4294967295"/>
          </p:nvPr>
        </p:nvSpPr>
        <p:spPr>
          <a:xfrm>
            <a:off x="0" y="457200"/>
            <a:ext cx="9144000" cy="5791200"/>
          </a:xfrm>
          <a:prstGeom prst="rect">
            <a:avLst/>
          </a:prstGeom>
          <a:noFill/>
          <a:ln>
            <a:noFill/>
          </a:ln>
        </p:spPr>
        <p:txBody>
          <a:bodyPr spcFirstLastPara="1" wrap="square" lIns="91425" tIns="45700" rIns="91425" bIns="45700" anchor="t" anchorCtr="0">
            <a:noAutofit/>
          </a:bodyPr>
          <a:lstStyle/>
          <a:p>
            <a:pPr marL="282575" marR="0" lvl="0" indent="-282575" algn="ctr" rtl="0">
              <a:lnSpc>
                <a:spcPct val="90000"/>
              </a:lnSpc>
              <a:spcBef>
                <a:spcPts val="0"/>
              </a:spcBef>
              <a:spcAft>
                <a:spcPts val="0"/>
              </a:spcAft>
              <a:buClr>
                <a:srgbClr val="C00000"/>
              </a:buClr>
              <a:buSzPts val="4800"/>
              <a:buFont typeface="Arial"/>
              <a:buNone/>
            </a:pPr>
            <a:r>
              <a:rPr lang="en-US" sz="4800" i="0" u="none" strike="noStrike" cap="none" dirty="0">
                <a:solidFill>
                  <a:srgbClr val="C00000"/>
                </a:solidFill>
              </a:rPr>
              <a:t>The                    Study</a:t>
            </a:r>
            <a:endParaRPr dirty="0"/>
          </a:p>
          <a:p>
            <a:pPr marL="282575" marR="0" lvl="0" indent="-282575" algn="ctr" rtl="0">
              <a:lnSpc>
                <a:spcPct val="90000"/>
              </a:lnSpc>
              <a:spcBef>
                <a:spcPts val="700"/>
              </a:spcBef>
              <a:spcAft>
                <a:spcPts val="0"/>
              </a:spcAft>
              <a:buClr>
                <a:schemeClr val="dk1"/>
              </a:buClr>
              <a:buSzPts val="5400"/>
              <a:buFont typeface="Arial"/>
              <a:buNone/>
            </a:pPr>
            <a:endParaRPr sz="5400" b="1" i="0" u="none" strike="noStrike" cap="none" dirty="0">
              <a:solidFill>
                <a:srgbClr val="C00000"/>
              </a:solidFill>
              <a:latin typeface="Calibri"/>
              <a:ea typeface="Calibri"/>
              <a:cs typeface="Calibri"/>
              <a:sym typeface="Calibri"/>
            </a:endParaRPr>
          </a:p>
          <a:p>
            <a:pPr marL="282575" marR="0" lvl="0" indent="-282575" algn="ctr" rtl="0">
              <a:lnSpc>
                <a:spcPct val="90000"/>
              </a:lnSpc>
              <a:spcBef>
                <a:spcPts val="700"/>
              </a:spcBef>
              <a:spcAft>
                <a:spcPts val="0"/>
              </a:spcAft>
              <a:buClr>
                <a:schemeClr val="dk1"/>
              </a:buClr>
              <a:buSzPts val="1800"/>
              <a:buFont typeface="Arial"/>
              <a:buNone/>
            </a:pPr>
            <a:endParaRPr sz="1800" b="0" i="1" u="none" strike="noStrike" cap="none" dirty="0">
              <a:solidFill>
                <a:schemeClr val="dk1"/>
              </a:solidFill>
              <a:latin typeface="Calibri"/>
              <a:ea typeface="Calibri"/>
              <a:cs typeface="Calibri"/>
              <a:sym typeface="Calibri"/>
            </a:endParaRPr>
          </a:p>
          <a:p>
            <a:pPr marL="282575" marR="0" lvl="0" indent="-282575" algn="ctr" rtl="0">
              <a:lnSpc>
                <a:spcPct val="90000"/>
              </a:lnSpc>
              <a:spcBef>
                <a:spcPts val="70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a:p>
            <a:pPr marL="282575" marR="0" lvl="0" indent="-282575" algn="ctr" rtl="0">
              <a:lnSpc>
                <a:spcPct val="90000"/>
              </a:lnSpc>
              <a:spcBef>
                <a:spcPts val="70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a:p>
            <a:pPr marL="282575" marR="0" lvl="0" indent="-282575" algn="ctr" rtl="0">
              <a:lnSpc>
                <a:spcPct val="90000"/>
              </a:lnSpc>
              <a:spcBef>
                <a:spcPts val="70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a:p>
            <a:pPr marL="282575" marR="0" lvl="0" indent="-282575" algn="ctr" rtl="0">
              <a:lnSpc>
                <a:spcPct val="90000"/>
              </a:lnSpc>
              <a:spcBef>
                <a:spcPts val="70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a:p>
            <a:pPr marL="282575" marR="0" lvl="0" indent="-282575" algn="ctr" rtl="0">
              <a:lnSpc>
                <a:spcPct val="90000"/>
              </a:lnSpc>
              <a:spcBef>
                <a:spcPts val="70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a:p>
            <a:pPr marL="282575" marR="0" lvl="0" indent="-282575" algn="ctr" rtl="0">
              <a:lnSpc>
                <a:spcPct val="90000"/>
              </a:lnSpc>
              <a:spcBef>
                <a:spcPts val="700"/>
              </a:spcBef>
              <a:spcAft>
                <a:spcPts val="0"/>
              </a:spcAft>
              <a:buClr>
                <a:schemeClr val="dk1"/>
              </a:buClr>
              <a:buSzPts val="2100"/>
              <a:buFont typeface="Arial"/>
              <a:buNone/>
            </a:pPr>
            <a:endParaRPr sz="2100" b="0" i="0" u="none" strike="noStrike" cap="none" dirty="0">
              <a:solidFill>
                <a:schemeClr val="dk1"/>
              </a:solidFill>
              <a:latin typeface="Calibri"/>
              <a:ea typeface="Calibri"/>
              <a:cs typeface="Calibri"/>
              <a:sym typeface="Calibri"/>
            </a:endParaRPr>
          </a:p>
        </p:txBody>
      </p:sp>
      <p:pic>
        <p:nvPicPr>
          <p:cNvPr id="98" name="Google Shape;98;p14"/>
          <p:cNvPicPr preferRelativeResize="0"/>
          <p:nvPr/>
        </p:nvPicPr>
        <p:blipFill rotWithShape="1">
          <a:blip r:embed="rId3">
            <a:alphaModFix/>
          </a:blip>
          <a:srcRect/>
          <a:stretch/>
        </p:blipFill>
        <p:spPr>
          <a:xfrm>
            <a:off x="3240087" y="1600200"/>
            <a:ext cx="2606531" cy="3417093"/>
          </a:xfrm>
          <a:prstGeom prst="rect">
            <a:avLst/>
          </a:prstGeom>
          <a:noFill/>
          <a:ln>
            <a:noFill/>
          </a:ln>
        </p:spPr>
      </p:pic>
      <p:pic>
        <p:nvPicPr>
          <p:cNvPr id="99" name="Google Shape;99;p14"/>
          <p:cNvPicPr preferRelativeResize="0"/>
          <p:nvPr/>
        </p:nvPicPr>
        <p:blipFill>
          <a:blip r:embed="rId4">
            <a:alphaModFix/>
          </a:blip>
          <a:stretch>
            <a:fillRect/>
          </a:stretch>
        </p:blipFill>
        <p:spPr>
          <a:xfrm>
            <a:off x="3121550" y="725075"/>
            <a:ext cx="2438450" cy="373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Topics for today</a:t>
            </a:r>
            <a:endParaRPr/>
          </a:p>
        </p:txBody>
      </p:sp>
      <p:sp>
        <p:nvSpPr>
          <p:cNvPr id="106" name="Google Shape;106;p15"/>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457200" lvl="0" indent="-342900" algn="l" rtl="0">
              <a:spcBef>
                <a:spcPts val="750"/>
              </a:spcBef>
              <a:spcAft>
                <a:spcPts val="0"/>
              </a:spcAft>
              <a:buSzPts val="1800"/>
              <a:buChar char="•"/>
            </a:pPr>
            <a:r>
              <a:rPr lang="en-US"/>
              <a:t>Traumatic brain injury (TBI)</a:t>
            </a:r>
            <a:endParaRPr/>
          </a:p>
          <a:p>
            <a:pPr marL="457200" lvl="0" indent="0" algn="l" rtl="0">
              <a:spcBef>
                <a:spcPts val="750"/>
              </a:spcBef>
              <a:spcAft>
                <a:spcPts val="0"/>
              </a:spcAft>
              <a:buNone/>
            </a:pPr>
            <a:endParaRPr/>
          </a:p>
          <a:p>
            <a:pPr marL="457200" lvl="0" indent="-342900" algn="l" rtl="0">
              <a:spcBef>
                <a:spcPts val="750"/>
              </a:spcBef>
              <a:spcAft>
                <a:spcPts val="0"/>
              </a:spcAft>
              <a:buSzPts val="1800"/>
              <a:buChar char="•"/>
            </a:pPr>
            <a:r>
              <a:rPr lang="en-US"/>
              <a:t>The BOOST3 study</a:t>
            </a:r>
            <a:endParaRPr/>
          </a:p>
          <a:p>
            <a:pPr marL="457200" lvl="0" indent="0" algn="l" rtl="0">
              <a:spcBef>
                <a:spcPts val="750"/>
              </a:spcBef>
              <a:spcAft>
                <a:spcPts val="0"/>
              </a:spcAft>
              <a:buNone/>
            </a:pPr>
            <a:endParaRPr/>
          </a:p>
          <a:p>
            <a:pPr marL="457200" lvl="0" indent="-342900" algn="l" rtl="0">
              <a:spcBef>
                <a:spcPts val="750"/>
              </a:spcBef>
              <a:spcAft>
                <a:spcPts val="0"/>
              </a:spcAft>
              <a:buSzPts val="1800"/>
              <a:buChar char="•"/>
            </a:pPr>
            <a:r>
              <a:rPr lang="en-US"/>
              <a:t>Emergency research and consent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628650" y="365125"/>
            <a:ext cx="81474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is Traumatic Brain Injury (TBI)?</a:t>
            </a:r>
            <a:endParaRPr/>
          </a:p>
        </p:txBody>
      </p:sp>
      <p:sp>
        <p:nvSpPr>
          <p:cNvPr id="113" name="Google Shape;113;p16"/>
          <p:cNvSpPr txBox="1">
            <a:spLocks noGrp="1"/>
          </p:cNvSpPr>
          <p:nvPr>
            <p:ph type="body" idx="1"/>
          </p:nvPr>
        </p:nvSpPr>
        <p:spPr>
          <a:xfrm>
            <a:off x="628650" y="1825625"/>
            <a:ext cx="4710600" cy="4351200"/>
          </a:xfrm>
          <a:prstGeom prst="rect">
            <a:avLst/>
          </a:prstGeom>
        </p:spPr>
        <p:txBody>
          <a:bodyPr spcFirstLastPara="1" wrap="square" lIns="91425" tIns="45700" rIns="91425" bIns="45700" anchor="t" anchorCtr="0">
            <a:noAutofit/>
          </a:bodyPr>
          <a:lstStyle/>
          <a:p>
            <a:pPr marL="57150" lvl="0" indent="0" algn="l" rtl="0">
              <a:lnSpc>
                <a:spcPct val="100000"/>
              </a:lnSpc>
              <a:spcBef>
                <a:spcPts val="700"/>
              </a:spcBef>
              <a:spcAft>
                <a:spcPts val="0"/>
              </a:spcAft>
              <a:buClr>
                <a:schemeClr val="dk1"/>
              </a:buClr>
              <a:buSzPts val="3600"/>
              <a:buFont typeface="Arial"/>
              <a:buNone/>
            </a:pPr>
            <a:r>
              <a:rPr lang="en-US"/>
              <a:t>Traumatic Brain Injury is sudden damage to the brain caused by an outside force - such as a car crash, a fall, or something hitting the head.</a:t>
            </a:r>
            <a:endParaRPr/>
          </a:p>
        </p:txBody>
      </p:sp>
      <p:pic>
        <p:nvPicPr>
          <p:cNvPr id="114" name="Google Shape;114;p16"/>
          <p:cNvPicPr preferRelativeResize="0"/>
          <p:nvPr/>
        </p:nvPicPr>
        <p:blipFill rotWithShape="1">
          <a:blip r:embed="rId3">
            <a:alphaModFix/>
          </a:blip>
          <a:srcRect/>
          <a:stretch/>
        </p:blipFill>
        <p:spPr>
          <a:xfrm>
            <a:off x="5623075" y="1690825"/>
            <a:ext cx="3152975" cy="2519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TBI is the leading cause of death in children and adults ages 1 to 44 years</a:t>
            </a:r>
            <a:endParaRPr/>
          </a:p>
        </p:txBody>
      </p:sp>
      <p:sp>
        <p:nvSpPr>
          <p:cNvPr id="121" name="Google Shape;121;p17"/>
          <p:cNvSpPr txBox="1">
            <a:spLocks noGrp="1"/>
          </p:cNvSpPr>
          <p:nvPr>
            <p:ph type="body" idx="1"/>
          </p:nvPr>
        </p:nvSpPr>
        <p:spPr>
          <a:xfrm>
            <a:off x="628650" y="1825625"/>
            <a:ext cx="5172000" cy="4351200"/>
          </a:xfrm>
          <a:prstGeom prst="rect">
            <a:avLst/>
          </a:prstGeom>
        </p:spPr>
        <p:txBody>
          <a:bodyPr spcFirstLastPara="1" wrap="square" lIns="91425" tIns="45700" rIns="91425" bIns="45700" anchor="t" anchorCtr="0">
            <a:noAutofit/>
          </a:bodyPr>
          <a:lstStyle/>
          <a:p>
            <a:pPr marL="457200" lvl="0" indent="-342900" algn="l" rtl="0">
              <a:lnSpc>
                <a:spcPct val="100000"/>
              </a:lnSpc>
              <a:spcBef>
                <a:spcPts val="750"/>
              </a:spcBef>
              <a:spcAft>
                <a:spcPts val="0"/>
              </a:spcAft>
              <a:buSzPts val="1800"/>
              <a:buChar char="•"/>
            </a:pPr>
            <a:r>
              <a:rPr lang="en-US"/>
              <a:t>Every 15 seconds, someone in the US suffers a major TBI! </a:t>
            </a:r>
            <a:endParaRPr/>
          </a:p>
          <a:p>
            <a:pPr marL="457200" lvl="0" indent="-342900" algn="l" rtl="0">
              <a:lnSpc>
                <a:spcPct val="100000"/>
              </a:lnSpc>
              <a:spcBef>
                <a:spcPts val="2000"/>
              </a:spcBef>
              <a:spcAft>
                <a:spcPts val="2000"/>
              </a:spcAft>
              <a:buSzPts val="1800"/>
              <a:buChar char="•"/>
            </a:pPr>
            <a:r>
              <a:rPr lang="en-US"/>
              <a:t>Every 5 minutes, someone is forever disabled as a result of TBI. </a:t>
            </a:r>
            <a:endParaRPr/>
          </a:p>
        </p:txBody>
      </p:sp>
      <p:pic>
        <p:nvPicPr>
          <p:cNvPr id="122" name="Google Shape;122;p17"/>
          <p:cNvPicPr preferRelativeResize="0"/>
          <p:nvPr/>
        </p:nvPicPr>
        <p:blipFill rotWithShape="1">
          <a:blip r:embed="rId3">
            <a:alphaModFix/>
          </a:blip>
          <a:srcRect/>
          <a:stretch/>
        </p:blipFill>
        <p:spPr>
          <a:xfrm>
            <a:off x="6320349" y="2089999"/>
            <a:ext cx="2352500" cy="267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947</Words>
  <Application>Microsoft Macintosh PowerPoint</Application>
  <PresentationFormat>On-screen Show (4:3)</PresentationFormat>
  <Paragraphs>148</Paragraphs>
  <Slides>22</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  </vt:lpstr>
      <vt:lpstr>PowerPoint Presentation</vt:lpstr>
      <vt:lpstr>Who WILL be included in this study?</vt:lpstr>
      <vt:lpstr>How will the study work?</vt:lpstr>
      <vt:lpstr>Special requirements for EFIC</vt:lpstr>
      <vt:lpstr>  </vt:lpstr>
      <vt:lpstr>Topics for today</vt:lpstr>
      <vt:lpstr>What is Traumatic Brain Injury (TBI)?</vt:lpstr>
      <vt:lpstr>TBI is the leading cause of death in children and adults ages 1 to 44 years</vt:lpstr>
      <vt:lpstr>What problems does TBI cause?</vt:lpstr>
      <vt:lpstr>Does anyone here know someone who suffers from a brain injury?</vt:lpstr>
      <vt:lpstr>Treatment of Severe TBI</vt:lpstr>
      <vt:lpstr>PowerPoint Presentation</vt:lpstr>
      <vt:lpstr>Who will NOT be included in the study</vt:lpstr>
      <vt:lpstr>Participants placed in one of two groups</vt:lpstr>
      <vt:lpstr>What else will happen in this study?</vt:lpstr>
      <vt:lpstr>How are emergency studies different?</vt:lpstr>
      <vt:lpstr>So how do we do emergency research?</vt:lpstr>
      <vt:lpstr>How does EFIC work in BOOST3</vt:lpstr>
      <vt:lpstr>What if I don’t want to be in the study?</vt:lpstr>
      <vt:lpstr>What do you think about BOOST-3?</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Obi Wamuo</cp:lastModifiedBy>
  <cp:revision>10</cp:revision>
  <dcterms:modified xsi:type="dcterms:W3CDTF">2019-07-25T19:29:10Z</dcterms:modified>
</cp:coreProperties>
</file>